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286" r:id="rId9"/>
    <p:sldId id="285" r:id="rId10"/>
    <p:sldId id="269" r:id="rId11"/>
    <p:sldId id="27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87" r:id="rId21"/>
    <p:sldId id="288" r:id="rId22"/>
    <p:sldId id="273" r:id="rId23"/>
    <p:sldId id="271" r:id="rId24"/>
    <p:sldId id="274" r:id="rId25"/>
    <p:sldId id="275" r:id="rId26"/>
    <p:sldId id="276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566A3-544E-4579-A196-09540178E89C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0182A-C55B-46EB-B9F6-E900CBF0E1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006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42B16-89E1-4590-B887-09567884C3E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914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78B5944-7467-41DE-B3B2-DA4BE59794CF}" type="datetime1">
              <a:rPr lang="en-US" altLang="ko-KR"/>
              <a:pPr/>
              <a:t>3/28/2022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42B85A-C12E-4CE2-BEFF-92CD7B0D4D53}" type="slidenum">
              <a:rPr lang="en-US" altLang="ko-KR"/>
              <a:pPr/>
              <a:t>12</a:t>
            </a:fld>
            <a:endParaRPr lang="en-US" altLang="ko-KR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0196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649FEDD-B733-4470-8264-F77BA94EC13B}" type="datetime1">
              <a:rPr lang="en-US" altLang="ko-KR"/>
              <a:pPr/>
              <a:t>3/28/2022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D7539F-FD42-4E1D-B13B-ABAE08092B9D}" type="slidenum">
              <a:rPr lang="en-US" altLang="ko-KR"/>
              <a:pPr/>
              <a:t>13</a:t>
            </a:fld>
            <a:endParaRPr lang="en-US" altLang="ko-KR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2902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8433152-2C98-4DC9-9FA4-A1DF398DB45C}" type="datetime1">
              <a:rPr lang="en-US" altLang="ko-KR"/>
              <a:pPr/>
              <a:t>3/28/2022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A4670E-7A9D-472B-9357-E7BA99DBEF2C}" type="slidenum">
              <a:rPr lang="en-US" altLang="ko-KR"/>
              <a:pPr/>
              <a:t>14</a:t>
            </a:fld>
            <a:endParaRPr lang="en-US" altLang="ko-KR"/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699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752E291-48FF-4821-A9FD-44268CC46700}" type="datetime1">
              <a:rPr lang="en-US" altLang="ko-KR"/>
              <a:pPr/>
              <a:t>3/28/2022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004183-29F4-44E2-BE26-07715A7A73C2}" type="slidenum">
              <a:rPr lang="en-US" altLang="ko-KR"/>
              <a:pPr/>
              <a:t>15</a:t>
            </a:fld>
            <a:endParaRPr lang="en-US" altLang="ko-KR"/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3097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AB71264-D2B9-46A6-972C-D291700BAE58}" type="datetime1">
              <a:rPr lang="en-US" altLang="ko-KR"/>
              <a:pPr/>
              <a:t>3/28/2022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D19E63-8586-4A32-B97B-729EFBC16883}" type="slidenum">
              <a:rPr lang="en-US" altLang="ko-KR"/>
              <a:pPr/>
              <a:t>16</a:t>
            </a:fld>
            <a:endParaRPr lang="en-US" altLang="ko-KR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50504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1D8BA26-A424-4943-8E12-324B096F60CD}" type="datetime1">
              <a:rPr lang="en-US" altLang="ko-KR"/>
              <a:pPr/>
              <a:t>3/28/2022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E2F39C-89BD-4BE8-80A6-BA0E5D393257}" type="slidenum">
              <a:rPr lang="en-US" altLang="ko-KR"/>
              <a:pPr/>
              <a:t>17</a:t>
            </a:fld>
            <a:endParaRPr lang="en-US" altLang="ko-KR"/>
          </a:p>
        </p:txBody>
      </p:sp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73331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3A89AB1-7000-41CC-9E90-1BDA6305B93E}" type="datetime1">
              <a:rPr lang="en-US" altLang="ko-KR"/>
              <a:pPr/>
              <a:t>3/28/2022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A03EAF-489D-4BB8-8434-647530D5CBD2}" type="slidenum">
              <a:rPr lang="en-US" altLang="ko-KR"/>
              <a:pPr/>
              <a:t>18</a:t>
            </a:fld>
            <a:endParaRPr lang="en-US" altLang="ko-KR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54083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92F2E62-1E1A-4398-9419-33B9D2686D98}" type="datetime1">
              <a:rPr lang="en-US" altLang="ko-KR"/>
              <a:pPr/>
              <a:t>3/28/2022</a:t>
            </a:fld>
            <a:endParaRPr lang="en-U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2E7F33-9C47-46B7-958B-5454F98166AE}" type="slidenum">
              <a:rPr lang="en-US" altLang="ko-KR"/>
              <a:pPr/>
              <a:t>19</a:t>
            </a:fld>
            <a:endParaRPr lang="en-US" altLang="ko-KR"/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987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BD465-053B-45F3-B057-E70A99D6B1D6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CC8-F2CD-4923-BC9C-C864662BA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715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BD465-053B-45F3-B057-E70A99D6B1D6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CC8-F2CD-4923-BC9C-C864662BA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65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BD465-053B-45F3-B057-E70A99D6B1D6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CC8-F2CD-4923-BC9C-C864662BA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14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828801"/>
            <a:ext cx="5384800" cy="43021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600" y="1828801"/>
            <a:ext cx="5384800" cy="207486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197600" y="4056063"/>
            <a:ext cx="5384800" cy="20748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sv-SE" altLang="ko-KR" dirty="0"/>
          </a:p>
        </p:txBody>
      </p:sp>
      <p:sp>
        <p:nvSpPr>
          <p:cNvPr id="8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sv-SE" altLang="ko-KR" dirty="0"/>
          </a:p>
        </p:txBody>
      </p:sp>
      <p:sp>
        <p:nvSpPr>
          <p:cNvPr id="9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sv-SE" altLang="ko-KR" dirty="0"/>
          </a:p>
        </p:txBody>
      </p:sp>
    </p:spTree>
    <p:extLst>
      <p:ext uri="{BB962C8B-B14F-4D97-AF65-F5344CB8AC3E}">
        <p14:creationId xmlns:p14="http://schemas.microsoft.com/office/powerpoint/2010/main" val="595778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3"/>
          </p:nvPr>
        </p:nvSpPr>
        <p:spPr>
          <a:xfrm>
            <a:off x="380960" y="1340768"/>
            <a:ext cx="11525331" cy="5040560"/>
          </a:xfrm>
          <a:prstGeom prst="rect">
            <a:avLst/>
          </a:prstGeom>
        </p:spPr>
        <p:txBody>
          <a:bodyPr/>
          <a:lstStyle>
            <a:lvl1pPr>
              <a:buClr>
                <a:schemeClr val="tx2">
                  <a:lumMod val="25000"/>
                </a:schemeClr>
              </a:buClr>
              <a:buFont typeface="Times New Roman" pitchFamily="18" charset="0"/>
              <a:buChar char="▪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rgbClr val="FF0066"/>
              </a:buClr>
              <a:buFont typeface="Times New Roman" pitchFamily="18" charset="0"/>
              <a:buChar char="▫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rgbClr val="FF0066"/>
              </a:buClr>
              <a:buFont typeface="Times New Roman" pitchFamily="18" charset="0"/>
              <a:buChar char="▪"/>
              <a:defRPr sz="220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Font typeface="Arial" pitchFamily="34" charset="0"/>
              <a:buChar char="▫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chemeClr val="accent1">
                  <a:lumMod val="75000"/>
                </a:schemeClr>
              </a:buClr>
              <a:buFont typeface="Arial" pitchFamily="34" charset="0"/>
              <a:buChar char="▪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extLst/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31371" y="327290"/>
            <a:ext cx="11521280" cy="72544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endParaRPr lang="en-US" altLang="ko-KR" sz="2800" b="1" dirty="0">
              <a:ln w="3175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직각 삼각형 25"/>
          <p:cNvSpPr/>
          <p:nvPr userDrawn="1"/>
        </p:nvSpPr>
        <p:spPr>
          <a:xfrm>
            <a:off x="-6794" y="6237312"/>
            <a:ext cx="1190715" cy="627728"/>
          </a:xfrm>
          <a:custGeom>
            <a:avLst/>
            <a:gdLst>
              <a:gd name="connsiteX0" fmla="*/ 0 w 877161"/>
              <a:gd name="connsiteY0" fmla="*/ 627728 h 627728"/>
              <a:gd name="connsiteX1" fmla="*/ 0 w 877161"/>
              <a:gd name="connsiteY1" fmla="*/ 0 h 627728"/>
              <a:gd name="connsiteX2" fmla="*/ 877161 w 877161"/>
              <a:gd name="connsiteY2" fmla="*/ 627728 h 627728"/>
              <a:gd name="connsiteX3" fmla="*/ 0 w 877161"/>
              <a:gd name="connsiteY3" fmla="*/ 627728 h 627728"/>
              <a:gd name="connsiteX0" fmla="*/ 0 w 893036"/>
              <a:gd name="connsiteY0" fmla="*/ 627728 h 627728"/>
              <a:gd name="connsiteX1" fmla="*/ 0 w 893036"/>
              <a:gd name="connsiteY1" fmla="*/ 0 h 627728"/>
              <a:gd name="connsiteX2" fmla="*/ 893036 w 893036"/>
              <a:gd name="connsiteY2" fmla="*/ 624553 h 627728"/>
              <a:gd name="connsiteX3" fmla="*/ 0 w 893036"/>
              <a:gd name="connsiteY3" fmla="*/ 627728 h 62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3036" h="627728">
                <a:moveTo>
                  <a:pt x="0" y="627728"/>
                </a:moveTo>
                <a:lnTo>
                  <a:pt x="0" y="0"/>
                </a:lnTo>
                <a:lnTo>
                  <a:pt x="893036" y="624553"/>
                </a:lnTo>
                <a:lnTo>
                  <a:pt x="0" y="62772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1" name="슬라이드 번호 개체 틀 46"/>
          <p:cNvSpPr txBox="1">
            <a:spLocks/>
          </p:cNvSpPr>
          <p:nvPr userDrawn="1"/>
        </p:nvSpPr>
        <p:spPr>
          <a:xfrm>
            <a:off x="-1" y="6551177"/>
            <a:ext cx="588564" cy="284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716743E-0283-4E3C-A71C-0A398C4C4EAB}" type="slidenum">
              <a:rPr lang="ko-KR" altLang="en-US" sz="1400" b="1" smtClean="0">
                <a:ln w="3175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pPr algn="l"/>
              <a:t>‹#›</a:t>
            </a:fld>
            <a:endParaRPr lang="ko-KR" altLang="en-US" sz="1000" b="1" dirty="0">
              <a:ln w="3175" cmpd="sng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61470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BD465-053B-45F3-B057-E70A99D6B1D6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CC8-F2CD-4923-BC9C-C864662BA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5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BD465-053B-45F3-B057-E70A99D6B1D6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CC8-F2CD-4923-BC9C-C864662BA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84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BD465-053B-45F3-B057-E70A99D6B1D6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CC8-F2CD-4923-BC9C-C864662BA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88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BD465-053B-45F3-B057-E70A99D6B1D6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CC8-F2CD-4923-BC9C-C864662BA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32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BD465-053B-45F3-B057-E70A99D6B1D6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CC8-F2CD-4923-BC9C-C864662BA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786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BD465-053B-45F3-B057-E70A99D6B1D6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CC8-F2CD-4923-BC9C-C864662BA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4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BD465-053B-45F3-B057-E70A99D6B1D6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CC8-F2CD-4923-BC9C-C864662BA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683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BD465-053B-45F3-B057-E70A99D6B1D6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EFCC8-F2CD-4923-BC9C-C864662BA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255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BD465-053B-45F3-B057-E70A99D6B1D6}" type="datetimeFigureOut">
              <a:rPr lang="ko-KR" altLang="en-US" smtClean="0"/>
              <a:t>2022-03-28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EFCC8-F2CD-4923-BC9C-C864662BA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477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5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Practice 1</a:t>
            </a:r>
            <a:br>
              <a:rPr lang="en-US" altLang="ko-KR" sz="5400" dirty="0"/>
            </a:br>
            <a:r>
              <a:rPr lang="en-US" altLang="ko-KR" sz="5400" dirty="0"/>
              <a:t>- </a:t>
            </a:r>
            <a:r>
              <a:rPr lang="en-US" altLang="ko-KR" sz="4000" dirty="0"/>
              <a:t>with </a:t>
            </a:r>
            <a:r>
              <a:rPr lang="en-US" altLang="ko-KR" sz="3200" dirty="0" err="1"/>
              <a:t>CPUScheduler</a:t>
            </a:r>
            <a:r>
              <a:rPr lang="en-US" altLang="ko-KR" sz="3200" dirty="0"/>
              <a:t> Simulator V1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40865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2000" dirty="0">
                <a:latin typeface="Arial" charset="0"/>
                <a:ea typeface="굴림" charset="-127"/>
              </a:rPr>
              <a:t>Priority-based Real-time Scheduling</a:t>
            </a:r>
          </a:p>
          <a:p>
            <a:endParaRPr lang="en-US" altLang="ko-KR" sz="400" dirty="0">
              <a:latin typeface="Arial" charset="0"/>
              <a:ea typeface="굴림" charset="-127"/>
            </a:endParaRPr>
          </a:p>
          <a:p>
            <a:pPr lvl="1"/>
            <a:r>
              <a:rPr lang="en-US" altLang="ko-KR" sz="1800" b="1" dirty="0"/>
              <a:t>Task-level fixed-priority (TFP)</a:t>
            </a:r>
          </a:p>
          <a:p>
            <a:pPr lvl="2"/>
            <a:r>
              <a:rPr lang="en-US" altLang="ko-KR" sz="1600" dirty="0"/>
              <a:t>A fixed priority to all the jobs of each single task</a:t>
            </a:r>
          </a:p>
          <a:p>
            <a:pPr lvl="2"/>
            <a:r>
              <a:rPr lang="en-US" altLang="ko-KR" sz="1200" dirty="0"/>
              <a:t>RM (rate-monotonic), DM (deadline-monotonic)</a:t>
            </a:r>
          </a:p>
          <a:p>
            <a:pPr lvl="2"/>
            <a:endParaRPr lang="en-US" altLang="ko-KR" sz="1100" dirty="0"/>
          </a:p>
          <a:p>
            <a:pPr lvl="2"/>
            <a:endParaRPr lang="en-US" altLang="ko-KR" sz="1100" dirty="0"/>
          </a:p>
          <a:p>
            <a:pPr lvl="1"/>
            <a:endParaRPr lang="en-US" altLang="ko-KR" sz="1200" b="1" dirty="0"/>
          </a:p>
          <a:p>
            <a:pPr lvl="1"/>
            <a:endParaRPr lang="en-US" altLang="ko-KR" sz="500" b="1" dirty="0"/>
          </a:p>
          <a:p>
            <a:pPr lvl="1"/>
            <a:endParaRPr lang="en-US" altLang="ko-KR" sz="500" b="1" dirty="0"/>
          </a:p>
          <a:p>
            <a:pPr lvl="1"/>
            <a:endParaRPr lang="en-US" altLang="ko-KR" sz="500" b="1" dirty="0"/>
          </a:p>
          <a:p>
            <a:pPr lvl="1"/>
            <a:r>
              <a:rPr lang="en-US" altLang="ko-KR" sz="1800" b="1" dirty="0"/>
              <a:t>Job-level fixed-priority (JFP)</a:t>
            </a:r>
          </a:p>
          <a:p>
            <a:pPr lvl="2"/>
            <a:r>
              <a:rPr lang="en-US" altLang="ko-KR" sz="1600" dirty="0"/>
              <a:t>A fixed priority to each single job</a:t>
            </a:r>
          </a:p>
          <a:p>
            <a:pPr lvl="2"/>
            <a:r>
              <a:rPr lang="en-US" altLang="ko-KR" sz="1200" dirty="0"/>
              <a:t>EDF (earliest deadline first)</a:t>
            </a:r>
          </a:p>
          <a:p>
            <a:pPr lvl="1"/>
            <a:endParaRPr lang="en-US" altLang="ko-KR" sz="1100" dirty="0"/>
          </a:p>
          <a:p>
            <a:endParaRPr lang="en-US" altLang="ko-KR" sz="2000" b="1" dirty="0"/>
          </a:p>
          <a:p>
            <a:endParaRPr lang="en-US" altLang="ko-KR" sz="1000" b="1" dirty="0"/>
          </a:p>
          <a:p>
            <a:endParaRPr 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 sz="3600" dirty="0">
                <a:latin typeface="Arial" charset="0"/>
                <a:ea typeface="굴림" charset="-127"/>
              </a:rPr>
              <a:t>TFP vs. JFP</a:t>
            </a:r>
            <a:endParaRPr lang="en-US" sz="3600" dirty="0"/>
          </a:p>
        </p:txBody>
      </p:sp>
      <p:grpSp>
        <p:nvGrpSpPr>
          <p:cNvPr id="4" name="그룹 3"/>
          <p:cNvGrpSpPr/>
          <p:nvPr/>
        </p:nvGrpSpPr>
        <p:grpSpPr>
          <a:xfrm>
            <a:off x="2711624" y="3256763"/>
            <a:ext cx="4849634" cy="395470"/>
            <a:chOff x="802486" y="2559240"/>
            <a:chExt cx="4849634" cy="395470"/>
          </a:xfrm>
        </p:grpSpPr>
        <p:grpSp>
          <p:nvGrpSpPr>
            <p:cNvPr id="5" name="그룹 4"/>
            <p:cNvGrpSpPr/>
            <p:nvPr/>
          </p:nvGrpSpPr>
          <p:grpSpPr>
            <a:xfrm>
              <a:off x="1325321" y="2559240"/>
              <a:ext cx="4326799" cy="395470"/>
              <a:chOff x="1109297" y="2775264"/>
              <a:chExt cx="4326799" cy="395470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2869061" y="2852936"/>
                <a:ext cx="504056" cy="3086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547664" y="2852936"/>
                <a:ext cx="504056" cy="3086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4372226" y="2852936"/>
                <a:ext cx="504056" cy="30861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cxnSp>
            <p:nvCxnSpPr>
              <p:cNvPr id="10" name="직선 연결선 9"/>
              <p:cNvCxnSpPr/>
              <p:nvPr/>
            </p:nvCxnSpPr>
            <p:spPr>
              <a:xfrm>
                <a:off x="1109297" y="3167099"/>
                <a:ext cx="4326799" cy="363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/>
              <p:nvPr/>
            </p:nvCxnSpPr>
            <p:spPr>
              <a:xfrm>
                <a:off x="1253313" y="2775264"/>
                <a:ext cx="0" cy="39183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2339752" y="2778899"/>
                <a:ext cx="0" cy="39183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2627784" y="2778899"/>
                <a:ext cx="0" cy="39183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>
                <a:off x="3707904" y="2778899"/>
                <a:ext cx="0" cy="39183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5292080" y="2778899"/>
                <a:ext cx="0" cy="39183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3995936" y="2778899"/>
                <a:ext cx="0" cy="39183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/>
                <p:cNvSpPr/>
                <p:nvPr/>
              </p:nvSpPr>
              <p:spPr>
                <a:xfrm>
                  <a:off x="802486" y="2559240"/>
                  <a:ext cx="45550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1" i="1">
                                <a:latin typeface="Cambria Math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직사각형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486" y="2559240"/>
                  <a:ext cx="455509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그룹 16"/>
          <p:cNvGrpSpPr/>
          <p:nvPr/>
        </p:nvGrpSpPr>
        <p:grpSpPr>
          <a:xfrm>
            <a:off x="2750694" y="5226445"/>
            <a:ext cx="4849634" cy="395470"/>
            <a:chOff x="812011" y="4335487"/>
            <a:chExt cx="4849634" cy="395470"/>
          </a:xfrm>
        </p:grpSpPr>
        <p:grpSp>
          <p:nvGrpSpPr>
            <p:cNvPr id="18" name="그룹 17"/>
            <p:cNvGrpSpPr/>
            <p:nvPr/>
          </p:nvGrpSpPr>
          <p:grpSpPr>
            <a:xfrm>
              <a:off x="1334846" y="4335487"/>
              <a:ext cx="4326799" cy="395470"/>
              <a:chOff x="1109297" y="2775264"/>
              <a:chExt cx="4326799" cy="395470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869061" y="2852936"/>
                <a:ext cx="504056" cy="308616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547664" y="2852936"/>
                <a:ext cx="504056" cy="30861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4372226" y="2852936"/>
                <a:ext cx="504056" cy="30861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1109297" y="3167099"/>
                <a:ext cx="4326799" cy="363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1253313" y="2775264"/>
                <a:ext cx="0" cy="39183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2339752" y="2778899"/>
                <a:ext cx="0" cy="39183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2627784" y="2778899"/>
                <a:ext cx="0" cy="39183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3707904" y="2778899"/>
                <a:ext cx="0" cy="39183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5292080" y="2778899"/>
                <a:ext cx="0" cy="39183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3995936" y="2778899"/>
                <a:ext cx="0" cy="391835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/>
                <p:cNvSpPr/>
                <p:nvPr/>
              </p:nvSpPr>
              <p:spPr>
                <a:xfrm>
                  <a:off x="812011" y="4335487"/>
                  <a:ext cx="45550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1" i="1">
                                <a:latin typeface="Cambria Math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9" name="직사각형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011" y="4335487"/>
                  <a:ext cx="455509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그룹 29"/>
          <p:cNvGrpSpPr/>
          <p:nvPr/>
        </p:nvGrpSpPr>
        <p:grpSpPr>
          <a:xfrm>
            <a:off x="7998800" y="4012111"/>
            <a:ext cx="2304256" cy="1273207"/>
            <a:chOff x="8568444" y="1836093"/>
            <a:chExt cx="2304256" cy="1273207"/>
          </a:xfrm>
        </p:grpSpPr>
        <p:sp>
          <p:nvSpPr>
            <p:cNvPr id="31" name="타원 30"/>
            <p:cNvSpPr/>
            <p:nvPr/>
          </p:nvSpPr>
          <p:spPr>
            <a:xfrm>
              <a:off x="8953028" y="2412157"/>
              <a:ext cx="1019572" cy="5760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148936" y="2196133"/>
              <a:ext cx="670123" cy="4320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TFP</a:t>
              </a:r>
              <a:endParaRPr lang="ko-KR" altLang="en-US" sz="1400" dirty="0"/>
            </a:p>
          </p:txBody>
        </p:sp>
        <p:sp>
          <p:nvSpPr>
            <p:cNvPr id="33" name="타원 32"/>
            <p:cNvSpPr/>
            <p:nvPr/>
          </p:nvSpPr>
          <p:spPr>
            <a:xfrm>
              <a:off x="8568444" y="1999563"/>
              <a:ext cx="2304256" cy="11097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9900592" y="1836093"/>
              <a:ext cx="670123" cy="4320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JFP</a:t>
              </a:r>
              <a:endParaRPr lang="ko-KR" altLang="en-US" sz="1400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033162" y="3563105"/>
            <a:ext cx="231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&lt; Expressiveness &gt;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3368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z="2000" dirty="0">
                <a:ea typeface="굴림" charset="-127"/>
              </a:rPr>
              <a:t>Real-time scheduling algorithms</a:t>
            </a:r>
          </a:p>
          <a:p>
            <a:pPr lvl="1"/>
            <a:r>
              <a:rPr lang="en-US" altLang="ko-KR" sz="2000" dirty="0">
                <a:ea typeface="굴림" charset="-127"/>
              </a:rPr>
              <a:t>Preemptive priority-based schedulers</a:t>
            </a:r>
          </a:p>
          <a:p>
            <a:pPr lvl="2">
              <a:buNone/>
            </a:pPr>
            <a:r>
              <a:rPr lang="en-US" altLang="ko-KR" dirty="0">
                <a:ea typeface="굴림" charset="-127"/>
              </a:rPr>
              <a:t>▪  optimal TFP scheduling</a:t>
            </a:r>
          </a:p>
          <a:p>
            <a:pPr lvl="3">
              <a:buFontTx/>
              <a:buChar char="-"/>
            </a:pPr>
            <a:r>
              <a:rPr lang="en-US" altLang="ko-KR" sz="2000" dirty="0">
                <a:ea typeface="굴림" charset="-127"/>
              </a:rPr>
              <a:t>RM (rate-monotonic)</a:t>
            </a:r>
          </a:p>
          <a:p>
            <a:pPr lvl="2">
              <a:buNone/>
            </a:pPr>
            <a:r>
              <a:rPr lang="en-US" altLang="ko-KR" dirty="0">
                <a:ea typeface="굴림" charset="-127"/>
              </a:rPr>
              <a:t>▪  optimal JFP scheduling</a:t>
            </a:r>
          </a:p>
          <a:p>
            <a:pPr lvl="2">
              <a:buNone/>
            </a:pPr>
            <a:r>
              <a:rPr lang="en-US" altLang="ko-KR" dirty="0">
                <a:ea typeface="굴림" charset="-127"/>
              </a:rPr>
              <a:t>	- EDF (</a:t>
            </a:r>
            <a:r>
              <a:rPr lang="en-US" altLang="ko-KR" dirty="0" err="1">
                <a:ea typeface="굴림" charset="-127"/>
              </a:rPr>
              <a:t>earlist</a:t>
            </a:r>
            <a:r>
              <a:rPr lang="en-US" altLang="ko-KR" dirty="0">
                <a:ea typeface="굴림" charset="-127"/>
              </a:rPr>
              <a:t>-deadline-first)</a:t>
            </a:r>
          </a:p>
          <a:p>
            <a:pPr lvl="3">
              <a:buFontTx/>
              <a:buChar char="-"/>
            </a:pPr>
            <a:endParaRPr lang="en-US" altLang="ko-KR" sz="2000" dirty="0">
              <a:ea typeface="굴림" charset="-127"/>
            </a:endParaRPr>
          </a:p>
          <a:p>
            <a:endParaRPr 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ko-KR" sz="3600" dirty="0">
                <a:latin typeface="Arial" charset="0"/>
                <a:ea typeface="굴림" charset="-127"/>
              </a:rPr>
              <a:t>Real-Time Scheduling</a:t>
            </a:r>
            <a:endParaRPr lang="en-US" sz="3600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8687594" y="1484784"/>
            <a:ext cx="1301750" cy="533400"/>
            <a:chOff x="2304" y="3744"/>
            <a:chExt cx="1138" cy="288"/>
          </a:xfrm>
        </p:grpSpPr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>
              <a:off x="2304" y="3744"/>
              <a:ext cx="1138" cy="288"/>
            </a:xfrm>
            <a:prstGeom prst="flowChartAlternateProcess">
              <a:avLst/>
            </a:prstGeom>
            <a:solidFill>
              <a:srgbClr val="660066"/>
            </a:solidFill>
            <a:ln w="38100">
              <a:solidFill>
                <a:srgbClr val="320032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/>
              <a:endParaRPr lang="sv-SE" altLang="ko-KR" sz="1400">
                <a:ea typeface="굴림" charset="-127"/>
              </a:endParaRP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400" y="3744"/>
              <a:ext cx="960" cy="21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algn="ctr"/>
              <a:r>
                <a:rPr lang="en-US" altLang="ko-KR" sz="2000">
                  <a:solidFill>
                    <a:srgbClr val="FEFE44"/>
                  </a:solidFill>
                  <a:ea typeface="굴림" charset="-127"/>
                </a:rPr>
                <a:t>CPU</a:t>
              </a:r>
            </a:p>
          </p:txBody>
        </p:sp>
      </p:grp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9479757" y="3789834"/>
            <a:ext cx="936625" cy="503238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dirty="0">
                <a:solidFill>
                  <a:srgbClr val="FFFF00"/>
                </a:solidFill>
                <a:ea typeface="굴림" charset="-127"/>
              </a:rPr>
              <a:t>Task</a:t>
            </a:r>
            <a:endParaRPr lang="sv-SE" altLang="ko-KR" dirty="0">
              <a:solidFill>
                <a:srgbClr val="FFFF00"/>
              </a:solidFill>
              <a:ea typeface="굴림" charset="-127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8400257" y="3789834"/>
            <a:ext cx="936625" cy="503238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>
                <a:solidFill>
                  <a:srgbClr val="FFFF00"/>
                </a:solidFill>
                <a:ea typeface="굴림" charset="-127"/>
              </a:rPr>
              <a:t>Task</a:t>
            </a:r>
            <a:endParaRPr lang="sv-SE" altLang="ko-KR">
              <a:solidFill>
                <a:srgbClr val="FFFF00"/>
              </a:solidFill>
              <a:ea typeface="굴림" charset="-127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9335294" y="1989610"/>
            <a:ext cx="0" cy="143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ko-KR" altLang="en-US" sz="1400"/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8616156" y="2421409"/>
            <a:ext cx="1485900" cy="719138"/>
          </a:xfrm>
          <a:prstGeom prst="ellipse">
            <a:avLst/>
          </a:prstGeom>
          <a:solidFill>
            <a:srgbClr val="000099"/>
          </a:solidFill>
          <a:ln w="38100">
            <a:solidFill>
              <a:srgbClr val="000046"/>
            </a:solidFill>
            <a:round/>
            <a:headEnd/>
            <a:tailEnd/>
          </a:ln>
        </p:spPr>
        <p:txBody>
          <a:bodyPr wrap="none" lIns="92075" tIns="0" rIns="92075" bIns="0" anchor="ctr"/>
          <a:lstStyle/>
          <a:p>
            <a:pPr algn="ctr"/>
            <a:r>
              <a:rPr lang="en-US" altLang="ko-KR" dirty="0">
                <a:solidFill>
                  <a:srgbClr val="FFFF00"/>
                </a:solidFill>
                <a:ea typeface="굴림" charset="-127"/>
              </a:rPr>
              <a:t>Scheduler</a:t>
            </a:r>
            <a:r>
              <a:rPr lang="en-US" altLang="ko-KR" sz="1400" dirty="0">
                <a:ea typeface="굴림" charset="-127"/>
              </a:rPr>
              <a:t> </a:t>
            </a: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8687594" y="3431059"/>
            <a:ext cx="1223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ko-KR" altLang="en-US" sz="1400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8689181" y="3429472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ko-KR" altLang="en-US" sz="1400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9913144" y="3429472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636272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18" name="Rectangle 2"/>
          <p:cNvSpPr>
            <a:spLocks noChangeArrowheads="1"/>
          </p:cNvSpPr>
          <p:nvPr/>
        </p:nvSpPr>
        <p:spPr bwMode="auto">
          <a:xfrm>
            <a:off x="4267200" y="5410200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49219" name="Rectangle 3"/>
          <p:cNvSpPr>
            <a:spLocks noChangeArrowheads="1"/>
          </p:cNvSpPr>
          <p:nvPr/>
        </p:nvSpPr>
        <p:spPr bwMode="auto">
          <a:xfrm>
            <a:off x="3352800" y="5410200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49220" name="Rectangle 4"/>
          <p:cNvSpPr>
            <a:spLocks noChangeArrowheads="1"/>
          </p:cNvSpPr>
          <p:nvPr/>
        </p:nvSpPr>
        <p:spPr bwMode="auto">
          <a:xfrm>
            <a:off x="3352800" y="4572000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35849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1988344" y="1268760"/>
            <a:ext cx="8222456" cy="4751040"/>
          </a:xfrm>
          <a:noFill/>
        </p:spPr>
        <p:txBody>
          <a:bodyPr/>
          <a:lstStyle/>
          <a:p>
            <a:r>
              <a:rPr lang="en-US" altLang="ko-KR" sz="2000" dirty="0">
                <a:latin typeface="Calibri" panose="020F0502020204030204" pitchFamily="34" charset="0"/>
                <a:ea typeface="굴림" charset="-127"/>
              </a:rPr>
              <a:t>Optimal static-priority scheduling</a:t>
            </a:r>
          </a:p>
          <a:p>
            <a:r>
              <a:rPr lang="en-US" altLang="ko-KR" sz="2000" dirty="0">
                <a:latin typeface="Calibri" panose="020F0502020204030204" pitchFamily="34" charset="0"/>
                <a:ea typeface="굴림" charset="-127"/>
              </a:rPr>
              <a:t>It assigns priority according to period</a:t>
            </a:r>
          </a:p>
          <a:p>
            <a:r>
              <a:rPr lang="en-US" altLang="ko-KR" sz="2000" dirty="0">
                <a:latin typeface="Calibri" panose="020F0502020204030204" pitchFamily="34" charset="0"/>
                <a:ea typeface="굴림" charset="-127"/>
              </a:rPr>
              <a:t>A task with a shorter period has a higher priority</a:t>
            </a:r>
          </a:p>
          <a:p>
            <a:r>
              <a:rPr lang="en-US" altLang="ko-KR" sz="2000" dirty="0">
                <a:latin typeface="Calibri" panose="020F0502020204030204" pitchFamily="34" charset="0"/>
                <a:ea typeface="굴림" charset="-127"/>
              </a:rPr>
              <a:t>Executes a job with the shortest period</a:t>
            </a:r>
          </a:p>
          <a:p>
            <a:endParaRPr lang="en-US" altLang="ko-KR" sz="2000" dirty="0">
              <a:latin typeface="Calibri" panose="020F0502020204030204" pitchFamily="34" charset="0"/>
              <a:ea typeface="굴림" charset="-127"/>
            </a:endParaRPr>
          </a:p>
        </p:txBody>
      </p:sp>
      <p:sp>
        <p:nvSpPr>
          <p:cNvPr id="35850" name="Line 7"/>
          <p:cNvSpPr>
            <a:spLocks noChangeShapeType="1"/>
          </p:cNvSpPr>
          <p:nvPr/>
        </p:nvSpPr>
        <p:spPr bwMode="auto">
          <a:xfrm>
            <a:off x="2895600" y="41910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51" name="Line 8"/>
          <p:cNvSpPr>
            <a:spLocks noChangeShapeType="1"/>
          </p:cNvSpPr>
          <p:nvPr/>
        </p:nvSpPr>
        <p:spPr bwMode="auto">
          <a:xfrm>
            <a:off x="2895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52" name="Line 9"/>
          <p:cNvSpPr>
            <a:spLocks noChangeShapeType="1"/>
          </p:cNvSpPr>
          <p:nvPr/>
        </p:nvSpPr>
        <p:spPr bwMode="auto">
          <a:xfrm>
            <a:off x="3810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53" name="Line 10"/>
          <p:cNvSpPr>
            <a:spLocks noChangeShapeType="1"/>
          </p:cNvSpPr>
          <p:nvPr/>
        </p:nvSpPr>
        <p:spPr bwMode="auto">
          <a:xfrm>
            <a:off x="4267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54" name="Line 11"/>
          <p:cNvSpPr>
            <a:spLocks noChangeShapeType="1"/>
          </p:cNvSpPr>
          <p:nvPr/>
        </p:nvSpPr>
        <p:spPr bwMode="auto">
          <a:xfrm>
            <a:off x="4724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55" name="Line 12"/>
          <p:cNvSpPr>
            <a:spLocks noChangeShapeType="1"/>
          </p:cNvSpPr>
          <p:nvPr/>
        </p:nvSpPr>
        <p:spPr bwMode="auto">
          <a:xfrm>
            <a:off x="3352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56" name="Line 13"/>
          <p:cNvSpPr>
            <a:spLocks noChangeShapeType="1"/>
          </p:cNvSpPr>
          <p:nvPr/>
        </p:nvSpPr>
        <p:spPr bwMode="auto">
          <a:xfrm>
            <a:off x="5638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57" name="Line 14"/>
          <p:cNvSpPr>
            <a:spLocks noChangeShapeType="1"/>
          </p:cNvSpPr>
          <p:nvPr/>
        </p:nvSpPr>
        <p:spPr bwMode="auto">
          <a:xfrm>
            <a:off x="6096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58" name="Line 15"/>
          <p:cNvSpPr>
            <a:spLocks noChangeShapeType="1"/>
          </p:cNvSpPr>
          <p:nvPr/>
        </p:nvSpPr>
        <p:spPr bwMode="auto">
          <a:xfrm>
            <a:off x="5181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59" name="Line 16"/>
          <p:cNvSpPr>
            <a:spLocks noChangeShapeType="1"/>
          </p:cNvSpPr>
          <p:nvPr/>
        </p:nvSpPr>
        <p:spPr bwMode="auto">
          <a:xfrm>
            <a:off x="7010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60" name="Line 17"/>
          <p:cNvSpPr>
            <a:spLocks noChangeShapeType="1"/>
          </p:cNvSpPr>
          <p:nvPr/>
        </p:nvSpPr>
        <p:spPr bwMode="auto">
          <a:xfrm>
            <a:off x="6553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61" name="Line 18"/>
          <p:cNvSpPr>
            <a:spLocks noChangeShapeType="1"/>
          </p:cNvSpPr>
          <p:nvPr/>
        </p:nvSpPr>
        <p:spPr bwMode="auto">
          <a:xfrm>
            <a:off x="7924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62" name="Line 19"/>
          <p:cNvSpPr>
            <a:spLocks noChangeShapeType="1"/>
          </p:cNvSpPr>
          <p:nvPr/>
        </p:nvSpPr>
        <p:spPr bwMode="auto">
          <a:xfrm>
            <a:off x="7467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63" name="Line 20"/>
          <p:cNvSpPr>
            <a:spLocks noChangeShapeType="1"/>
          </p:cNvSpPr>
          <p:nvPr/>
        </p:nvSpPr>
        <p:spPr bwMode="auto">
          <a:xfrm>
            <a:off x="8839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64" name="Line 21"/>
          <p:cNvSpPr>
            <a:spLocks noChangeShapeType="1"/>
          </p:cNvSpPr>
          <p:nvPr/>
        </p:nvSpPr>
        <p:spPr bwMode="auto">
          <a:xfrm>
            <a:off x="8382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65" name="Line 22"/>
          <p:cNvSpPr>
            <a:spLocks noChangeShapeType="1"/>
          </p:cNvSpPr>
          <p:nvPr/>
        </p:nvSpPr>
        <p:spPr bwMode="auto">
          <a:xfrm>
            <a:off x="9753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66" name="Line 23"/>
          <p:cNvSpPr>
            <a:spLocks noChangeShapeType="1"/>
          </p:cNvSpPr>
          <p:nvPr/>
        </p:nvSpPr>
        <p:spPr bwMode="auto">
          <a:xfrm>
            <a:off x="9296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67" name="Rectangle 24"/>
          <p:cNvSpPr>
            <a:spLocks noChangeArrowheads="1"/>
          </p:cNvSpPr>
          <p:nvPr/>
        </p:nvSpPr>
        <p:spPr bwMode="auto">
          <a:xfrm>
            <a:off x="2895600" y="3810000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35868" name="Line 25"/>
          <p:cNvSpPr>
            <a:spLocks noChangeShapeType="1"/>
          </p:cNvSpPr>
          <p:nvPr/>
        </p:nvSpPr>
        <p:spPr bwMode="auto">
          <a:xfrm>
            <a:off x="9715500" y="4191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69" name="Line 26"/>
          <p:cNvSpPr>
            <a:spLocks noChangeShapeType="1"/>
          </p:cNvSpPr>
          <p:nvPr/>
        </p:nvSpPr>
        <p:spPr bwMode="auto">
          <a:xfrm>
            <a:off x="2895600" y="49530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70" name="Line 27"/>
          <p:cNvSpPr>
            <a:spLocks noChangeShapeType="1"/>
          </p:cNvSpPr>
          <p:nvPr/>
        </p:nvSpPr>
        <p:spPr bwMode="auto">
          <a:xfrm>
            <a:off x="2895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71" name="Line 28"/>
          <p:cNvSpPr>
            <a:spLocks noChangeShapeType="1"/>
          </p:cNvSpPr>
          <p:nvPr/>
        </p:nvSpPr>
        <p:spPr bwMode="auto">
          <a:xfrm>
            <a:off x="3810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72" name="Line 29"/>
          <p:cNvSpPr>
            <a:spLocks noChangeShapeType="1"/>
          </p:cNvSpPr>
          <p:nvPr/>
        </p:nvSpPr>
        <p:spPr bwMode="auto">
          <a:xfrm>
            <a:off x="4267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73" name="Line 30"/>
          <p:cNvSpPr>
            <a:spLocks noChangeShapeType="1"/>
          </p:cNvSpPr>
          <p:nvPr/>
        </p:nvSpPr>
        <p:spPr bwMode="auto">
          <a:xfrm>
            <a:off x="4724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74" name="Line 31"/>
          <p:cNvSpPr>
            <a:spLocks noChangeShapeType="1"/>
          </p:cNvSpPr>
          <p:nvPr/>
        </p:nvSpPr>
        <p:spPr bwMode="auto">
          <a:xfrm>
            <a:off x="3352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75" name="Line 32"/>
          <p:cNvSpPr>
            <a:spLocks noChangeShapeType="1"/>
          </p:cNvSpPr>
          <p:nvPr/>
        </p:nvSpPr>
        <p:spPr bwMode="auto">
          <a:xfrm>
            <a:off x="5638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76" name="Line 33"/>
          <p:cNvSpPr>
            <a:spLocks noChangeShapeType="1"/>
          </p:cNvSpPr>
          <p:nvPr/>
        </p:nvSpPr>
        <p:spPr bwMode="auto">
          <a:xfrm>
            <a:off x="6096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77" name="Line 34"/>
          <p:cNvSpPr>
            <a:spLocks noChangeShapeType="1"/>
          </p:cNvSpPr>
          <p:nvPr/>
        </p:nvSpPr>
        <p:spPr bwMode="auto">
          <a:xfrm>
            <a:off x="5181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78" name="Line 35"/>
          <p:cNvSpPr>
            <a:spLocks noChangeShapeType="1"/>
          </p:cNvSpPr>
          <p:nvPr/>
        </p:nvSpPr>
        <p:spPr bwMode="auto">
          <a:xfrm>
            <a:off x="7010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79" name="Line 36"/>
          <p:cNvSpPr>
            <a:spLocks noChangeShapeType="1"/>
          </p:cNvSpPr>
          <p:nvPr/>
        </p:nvSpPr>
        <p:spPr bwMode="auto">
          <a:xfrm>
            <a:off x="6553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80" name="Line 37"/>
          <p:cNvSpPr>
            <a:spLocks noChangeShapeType="1"/>
          </p:cNvSpPr>
          <p:nvPr/>
        </p:nvSpPr>
        <p:spPr bwMode="auto">
          <a:xfrm>
            <a:off x="7924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81" name="Line 38"/>
          <p:cNvSpPr>
            <a:spLocks noChangeShapeType="1"/>
          </p:cNvSpPr>
          <p:nvPr/>
        </p:nvSpPr>
        <p:spPr bwMode="auto">
          <a:xfrm>
            <a:off x="7467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82" name="Line 39"/>
          <p:cNvSpPr>
            <a:spLocks noChangeShapeType="1"/>
          </p:cNvSpPr>
          <p:nvPr/>
        </p:nvSpPr>
        <p:spPr bwMode="auto">
          <a:xfrm>
            <a:off x="8839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83" name="Line 40"/>
          <p:cNvSpPr>
            <a:spLocks noChangeShapeType="1"/>
          </p:cNvSpPr>
          <p:nvPr/>
        </p:nvSpPr>
        <p:spPr bwMode="auto">
          <a:xfrm>
            <a:off x="8382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84" name="Line 41"/>
          <p:cNvSpPr>
            <a:spLocks noChangeShapeType="1"/>
          </p:cNvSpPr>
          <p:nvPr/>
        </p:nvSpPr>
        <p:spPr bwMode="auto">
          <a:xfrm>
            <a:off x="9753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85" name="Line 42"/>
          <p:cNvSpPr>
            <a:spLocks noChangeShapeType="1"/>
          </p:cNvSpPr>
          <p:nvPr/>
        </p:nvSpPr>
        <p:spPr bwMode="auto">
          <a:xfrm>
            <a:off x="9296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86" name="Line 43"/>
          <p:cNvSpPr>
            <a:spLocks noChangeShapeType="1"/>
          </p:cNvSpPr>
          <p:nvPr/>
        </p:nvSpPr>
        <p:spPr bwMode="auto">
          <a:xfrm>
            <a:off x="9715500" y="4953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649260" name="Rectangle 44"/>
          <p:cNvSpPr>
            <a:spLocks noChangeArrowheads="1"/>
          </p:cNvSpPr>
          <p:nvPr/>
        </p:nvSpPr>
        <p:spPr bwMode="auto">
          <a:xfrm>
            <a:off x="2895600" y="4572000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35888" name="Line 45"/>
          <p:cNvSpPr>
            <a:spLocks noChangeShapeType="1"/>
          </p:cNvSpPr>
          <p:nvPr/>
        </p:nvSpPr>
        <p:spPr bwMode="auto">
          <a:xfrm>
            <a:off x="47244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35889" name="Line 46"/>
          <p:cNvSpPr>
            <a:spLocks noChangeShapeType="1"/>
          </p:cNvSpPr>
          <p:nvPr/>
        </p:nvSpPr>
        <p:spPr bwMode="auto">
          <a:xfrm>
            <a:off x="5181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35890" name="Text Box 47"/>
          <p:cNvSpPr txBox="1">
            <a:spLocks noChangeArrowheads="1"/>
          </p:cNvSpPr>
          <p:nvPr/>
        </p:nvSpPr>
        <p:spPr bwMode="auto">
          <a:xfrm>
            <a:off x="2057401" y="37338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(4,1)</a:t>
            </a:r>
          </a:p>
        </p:txBody>
      </p:sp>
      <p:sp>
        <p:nvSpPr>
          <p:cNvPr id="35891" name="Text Box 48"/>
          <p:cNvSpPr txBox="1">
            <a:spLocks noChangeArrowheads="1"/>
          </p:cNvSpPr>
          <p:nvPr/>
        </p:nvSpPr>
        <p:spPr bwMode="auto">
          <a:xfrm>
            <a:off x="2057401" y="44196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(5,2)</a:t>
            </a:r>
          </a:p>
        </p:txBody>
      </p:sp>
      <p:sp>
        <p:nvSpPr>
          <p:cNvPr id="35892" name="Line 49"/>
          <p:cNvSpPr>
            <a:spLocks noChangeShapeType="1"/>
          </p:cNvSpPr>
          <p:nvPr/>
        </p:nvSpPr>
        <p:spPr bwMode="auto">
          <a:xfrm>
            <a:off x="2895600" y="57912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93" name="Line 50"/>
          <p:cNvSpPr>
            <a:spLocks noChangeShapeType="1"/>
          </p:cNvSpPr>
          <p:nvPr/>
        </p:nvSpPr>
        <p:spPr bwMode="auto">
          <a:xfrm>
            <a:off x="2895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94" name="Line 51"/>
          <p:cNvSpPr>
            <a:spLocks noChangeShapeType="1"/>
          </p:cNvSpPr>
          <p:nvPr/>
        </p:nvSpPr>
        <p:spPr bwMode="auto">
          <a:xfrm>
            <a:off x="3810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95" name="Line 52"/>
          <p:cNvSpPr>
            <a:spLocks noChangeShapeType="1"/>
          </p:cNvSpPr>
          <p:nvPr/>
        </p:nvSpPr>
        <p:spPr bwMode="auto">
          <a:xfrm>
            <a:off x="4267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96" name="Line 53"/>
          <p:cNvSpPr>
            <a:spLocks noChangeShapeType="1"/>
          </p:cNvSpPr>
          <p:nvPr/>
        </p:nvSpPr>
        <p:spPr bwMode="auto">
          <a:xfrm>
            <a:off x="4724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97" name="Line 54"/>
          <p:cNvSpPr>
            <a:spLocks noChangeShapeType="1"/>
          </p:cNvSpPr>
          <p:nvPr/>
        </p:nvSpPr>
        <p:spPr bwMode="auto">
          <a:xfrm>
            <a:off x="3352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98" name="Line 55"/>
          <p:cNvSpPr>
            <a:spLocks noChangeShapeType="1"/>
          </p:cNvSpPr>
          <p:nvPr/>
        </p:nvSpPr>
        <p:spPr bwMode="auto">
          <a:xfrm>
            <a:off x="5638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899" name="Line 56"/>
          <p:cNvSpPr>
            <a:spLocks noChangeShapeType="1"/>
          </p:cNvSpPr>
          <p:nvPr/>
        </p:nvSpPr>
        <p:spPr bwMode="auto">
          <a:xfrm>
            <a:off x="6096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900" name="Line 57"/>
          <p:cNvSpPr>
            <a:spLocks noChangeShapeType="1"/>
          </p:cNvSpPr>
          <p:nvPr/>
        </p:nvSpPr>
        <p:spPr bwMode="auto">
          <a:xfrm>
            <a:off x="5181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901" name="Line 58"/>
          <p:cNvSpPr>
            <a:spLocks noChangeShapeType="1"/>
          </p:cNvSpPr>
          <p:nvPr/>
        </p:nvSpPr>
        <p:spPr bwMode="auto">
          <a:xfrm>
            <a:off x="7010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902" name="Line 59"/>
          <p:cNvSpPr>
            <a:spLocks noChangeShapeType="1"/>
          </p:cNvSpPr>
          <p:nvPr/>
        </p:nvSpPr>
        <p:spPr bwMode="auto">
          <a:xfrm>
            <a:off x="6553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903" name="Line 60"/>
          <p:cNvSpPr>
            <a:spLocks noChangeShapeType="1"/>
          </p:cNvSpPr>
          <p:nvPr/>
        </p:nvSpPr>
        <p:spPr bwMode="auto">
          <a:xfrm>
            <a:off x="7924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904" name="Line 61"/>
          <p:cNvSpPr>
            <a:spLocks noChangeShapeType="1"/>
          </p:cNvSpPr>
          <p:nvPr/>
        </p:nvSpPr>
        <p:spPr bwMode="auto">
          <a:xfrm>
            <a:off x="7467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905" name="Line 62"/>
          <p:cNvSpPr>
            <a:spLocks noChangeShapeType="1"/>
          </p:cNvSpPr>
          <p:nvPr/>
        </p:nvSpPr>
        <p:spPr bwMode="auto">
          <a:xfrm>
            <a:off x="8839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906" name="Line 63"/>
          <p:cNvSpPr>
            <a:spLocks noChangeShapeType="1"/>
          </p:cNvSpPr>
          <p:nvPr/>
        </p:nvSpPr>
        <p:spPr bwMode="auto">
          <a:xfrm>
            <a:off x="8382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907" name="Line 64"/>
          <p:cNvSpPr>
            <a:spLocks noChangeShapeType="1"/>
          </p:cNvSpPr>
          <p:nvPr/>
        </p:nvSpPr>
        <p:spPr bwMode="auto">
          <a:xfrm>
            <a:off x="9753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908" name="Line 65"/>
          <p:cNvSpPr>
            <a:spLocks noChangeShapeType="1"/>
          </p:cNvSpPr>
          <p:nvPr/>
        </p:nvSpPr>
        <p:spPr bwMode="auto">
          <a:xfrm>
            <a:off x="9296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5909" name="Line 66"/>
          <p:cNvSpPr>
            <a:spLocks noChangeShapeType="1"/>
          </p:cNvSpPr>
          <p:nvPr/>
        </p:nvSpPr>
        <p:spPr bwMode="auto">
          <a:xfrm>
            <a:off x="9715500" y="5791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649283" name="Rectangle 67"/>
          <p:cNvSpPr>
            <a:spLocks noChangeArrowheads="1"/>
          </p:cNvSpPr>
          <p:nvPr/>
        </p:nvSpPr>
        <p:spPr bwMode="auto">
          <a:xfrm>
            <a:off x="2895600" y="5410200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35911" name="Line 68"/>
          <p:cNvSpPr>
            <a:spLocks noChangeShapeType="1"/>
          </p:cNvSpPr>
          <p:nvPr/>
        </p:nvSpPr>
        <p:spPr bwMode="auto">
          <a:xfrm>
            <a:off x="6096000" y="5181600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35912" name="Text Box 69"/>
          <p:cNvSpPr txBox="1">
            <a:spLocks noChangeArrowheads="1"/>
          </p:cNvSpPr>
          <p:nvPr/>
        </p:nvSpPr>
        <p:spPr bwMode="auto">
          <a:xfrm>
            <a:off x="2057401" y="52578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(7,2)</a:t>
            </a:r>
          </a:p>
        </p:txBody>
      </p:sp>
      <p:sp>
        <p:nvSpPr>
          <p:cNvPr id="649286" name="Rectangle 70"/>
          <p:cNvSpPr>
            <a:spLocks noChangeArrowheads="1"/>
          </p:cNvSpPr>
          <p:nvPr/>
        </p:nvSpPr>
        <p:spPr bwMode="auto">
          <a:xfrm>
            <a:off x="2895600" y="4572000"/>
            <a:ext cx="9144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49287" name="Rectangle 71"/>
          <p:cNvSpPr>
            <a:spLocks noChangeArrowheads="1"/>
          </p:cNvSpPr>
          <p:nvPr/>
        </p:nvSpPr>
        <p:spPr bwMode="auto">
          <a:xfrm>
            <a:off x="2895600" y="5410200"/>
            <a:ext cx="9144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49288" name="Rectangle 72"/>
          <p:cNvSpPr>
            <a:spLocks noChangeArrowheads="1"/>
          </p:cNvSpPr>
          <p:nvPr/>
        </p:nvSpPr>
        <p:spPr bwMode="auto">
          <a:xfrm>
            <a:off x="2895600" y="38100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35916" name="Line 73"/>
          <p:cNvSpPr>
            <a:spLocks noChangeShapeType="1"/>
          </p:cNvSpPr>
          <p:nvPr/>
        </p:nvSpPr>
        <p:spPr bwMode="auto">
          <a:xfrm>
            <a:off x="28956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35917" name="Line 74"/>
          <p:cNvSpPr>
            <a:spLocks noChangeShapeType="1"/>
          </p:cNvSpPr>
          <p:nvPr/>
        </p:nvSpPr>
        <p:spPr bwMode="auto">
          <a:xfrm>
            <a:off x="2895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35918" name="Line 75"/>
          <p:cNvSpPr>
            <a:spLocks noChangeShapeType="1"/>
          </p:cNvSpPr>
          <p:nvPr/>
        </p:nvSpPr>
        <p:spPr bwMode="auto">
          <a:xfrm>
            <a:off x="2895600" y="5181600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49292" name="Rectangle 76"/>
          <p:cNvSpPr>
            <a:spLocks noChangeArrowheads="1"/>
          </p:cNvSpPr>
          <p:nvPr/>
        </p:nvSpPr>
        <p:spPr bwMode="auto">
          <a:xfrm>
            <a:off x="3352800" y="4572000"/>
            <a:ext cx="9144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49293" name="Rectangle 77"/>
          <p:cNvSpPr>
            <a:spLocks noChangeArrowheads="1"/>
          </p:cNvSpPr>
          <p:nvPr/>
        </p:nvSpPr>
        <p:spPr bwMode="auto">
          <a:xfrm>
            <a:off x="3352800" y="5410200"/>
            <a:ext cx="9144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49294" name="Rectangle 78"/>
          <p:cNvSpPr>
            <a:spLocks noChangeArrowheads="1"/>
          </p:cNvSpPr>
          <p:nvPr/>
        </p:nvSpPr>
        <p:spPr bwMode="auto">
          <a:xfrm>
            <a:off x="4267200" y="5410200"/>
            <a:ext cx="9144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grpSp>
        <p:nvGrpSpPr>
          <p:cNvPr id="35922" name="Group 79"/>
          <p:cNvGrpSpPr>
            <a:grpSpLocks/>
          </p:cNvGrpSpPr>
          <p:nvPr/>
        </p:nvGrpSpPr>
        <p:grpSpPr bwMode="auto">
          <a:xfrm>
            <a:off x="5029201" y="4953003"/>
            <a:ext cx="4935538" cy="1208088"/>
            <a:chOff x="2208" y="3120"/>
            <a:chExt cx="3109" cy="761"/>
          </a:xfrm>
        </p:grpSpPr>
        <p:sp>
          <p:nvSpPr>
            <p:cNvPr id="35926" name="Text Box 80"/>
            <p:cNvSpPr txBox="1">
              <a:spLocks noChangeArrowheads="1"/>
            </p:cNvSpPr>
            <p:nvPr/>
          </p:nvSpPr>
          <p:spPr bwMode="auto">
            <a:xfrm>
              <a:off x="2208" y="3648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35927" name="Text Box 81"/>
            <p:cNvSpPr txBox="1">
              <a:spLocks noChangeArrowheads="1"/>
            </p:cNvSpPr>
            <p:nvPr/>
          </p:nvSpPr>
          <p:spPr bwMode="auto">
            <a:xfrm>
              <a:off x="2208" y="3120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35928" name="Text Box 82"/>
            <p:cNvSpPr txBox="1">
              <a:spLocks noChangeArrowheads="1"/>
            </p:cNvSpPr>
            <p:nvPr/>
          </p:nvSpPr>
          <p:spPr bwMode="auto">
            <a:xfrm>
              <a:off x="3600" y="3648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35929" name="Text Box 83"/>
            <p:cNvSpPr txBox="1">
              <a:spLocks noChangeArrowheads="1"/>
            </p:cNvSpPr>
            <p:nvPr/>
          </p:nvSpPr>
          <p:spPr bwMode="auto">
            <a:xfrm>
              <a:off x="3600" y="3120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35930" name="Text Box 84"/>
            <p:cNvSpPr txBox="1">
              <a:spLocks noChangeArrowheads="1"/>
            </p:cNvSpPr>
            <p:nvPr/>
          </p:nvSpPr>
          <p:spPr bwMode="auto">
            <a:xfrm>
              <a:off x="5040" y="3120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15</a:t>
              </a:r>
            </a:p>
          </p:txBody>
        </p:sp>
        <p:sp>
          <p:nvSpPr>
            <p:cNvPr id="35931" name="Text Box 85"/>
            <p:cNvSpPr txBox="1">
              <a:spLocks noChangeArrowheads="1"/>
            </p:cNvSpPr>
            <p:nvPr/>
          </p:nvSpPr>
          <p:spPr bwMode="auto">
            <a:xfrm>
              <a:off x="5040" y="3648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15</a:t>
              </a:r>
            </a:p>
          </p:txBody>
        </p:sp>
      </p:grpSp>
      <p:sp>
        <p:nvSpPr>
          <p:cNvPr id="35923" name="Text Box 87"/>
          <p:cNvSpPr txBox="1">
            <a:spLocks noChangeArrowheads="1"/>
          </p:cNvSpPr>
          <p:nvPr/>
        </p:nvSpPr>
        <p:spPr bwMode="auto">
          <a:xfrm>
            <a:off x="1752600" y="37338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1</a:t>
            </a:r>
          </a:p>
        </p:txBody>
      </p:sp>
      <p:sp>
        <p:nvSpPr>
          <p:cNvPr id="35924" name="Text Box 88"/>
          <p:cNvSpPr txBox="1">
            <a:spLocks noChangeArrowheads="1"/>
          </p:cNvSpPr>
          <p:nvPr/>
        </p:nvSpPr>
        <p:spPr bwMode="auto">
          <a:xfrm>
            <a:off x="1752600" y="44196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2</a:t>
            </a:r>
          </a:p>
        </p:txBody>
      </p:sp>
      <p:sp>
        <p:nvSpPr>
          <p:cNvPr id="35925" name="Text Box 89"/>
          <p:cNvSpPr txBox="1">
            <a:spLocks noChangeArrowheads="1"/>
          </p:cNvSpPr>
          <p:nvPr/>
        </p:nvSpPr>
        <p:spPr bwMode="auto">
          <a:xfrm>
            <a:off x="1752600" y="52578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3</a:t>
            </a:r>
          </a:p>
        </p:txBody>
      </p:sp>
      <p:sp>
        <p:nvSpPr>
          <p:cNvPr id="8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935843" y="0"/>
            <a:ext cx="7772400" cy="1143000"/>
          </a:xfrm>
        </p:spPr>
        <p:txBody>
          <a:bodyPr/>
          <a:lstStyle/>
          <a:p>
            <a:pPr algn="ctr"/>
            <a:r>
              <a:rPr lang="en-US" altLang="ko-KR" sz="3600" b="1" dirty="0">
                <a:latin typeface="Arial" charset="0"/>
                <a:ea typeface="굴림" charset="-127"/>
              </a:rPr>
              <a:t>RM (Rate Monotonic)</a:t>
            </a:r>
          </a:p>
        </p:txBody>
      </p:sp>
    </p:spTree>
    <p:extLst>
      <p:ext uri="{BB962C8B-B14F-4D97-AF65-F5344CB8AC3E}">
        <p14:creationId xmlns:p14="http://schemas.microsoft.com/office/powerpoint/2010/main" val="97379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649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9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2000"/>
                                        <p:tgtEl>
                                          <p:spTgt spid="649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9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9218" grpId="0" animBg="1"/>
      <p:bldP spid="649219" grpId="0" animBg="1"/>
      <p:bldP spid="649219" grpId="1" animBg="1"/>
      <p:bldP spid="649220" grpId="0" animBg="1"/>
      <p:bldP spid="649260" grpId="0" animBg="1"/>
      <p:bldP spid="649283" grpId="0" animBg="1"/>
      <p:bldP spid="649286" grpId="0" animBg="1"/>
      <p:bldP spid="649287" grpId="0" animBg="1"/>
      <p:bldP spid="649288" grpId="0" animBg="1"/>
      <p:bldP spid="649292" grpId="0" animBg="1"/>
      <p:bldP spid="649292" grpId="1" animBg="1"/>
      <p:bldP spid="649293" grpId="0" animBg="1"/>
      <p:bldP spid="649293" grpId="1" animBg="1"/>
      <p:bldP spid="64929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Rectangle 2"/>
          <p:cNvSpPr>
            <a:spLocks noChangeArrowheads="1"/>
          </p:cNvSpPr>
          <p:nvPr/>
        </p:nvSpPr>
        <p:spPr bwMode="auto">
          <a:xfrm>
            <a:off x="4267200" y="5410200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36870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935843" y="0"/>
            <a:ext cx="7772400" cy="1143000"/>
          </a:xfrm>
        </p:spPr>
        <p:txBody>
          <a:bodyPr/>
          <a:lstStyle/>
          <a:p>
            <a:pPr algn="ctr"/>
            <a:r>
              <a:rPr lang="en-US" altLang="ko-KR" sz="3600" b="1" dirty="0">
                <a:latin typeface="Arial" charset="0"/>
                <a:ea typeface="굴림" charset="-127"/>
              </a:rPr>
              <a:t>RM (Rate Monotonic)</a:t>
            </a:r>
          </a:p>
        </p:txBody>
      </p:sp>
      <p:sp>
        <p:nvSpPr>
          <p:cNvPr id="36871" name="Rectangle 4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r>
              <a:rPr lang="en-US" altLang="ko-KR" sz="2000" dirty="0">
                <a:latin typeface="Calibri" panose="020F0502020204030204" pitchFamily="34" charset="0"/>
                <a:ea typeface="굴림" charset="-127"/>
              </a:rPr>
              <a:t>Executes a job with the shortest period</a:t>
            </a:r>
          </a:p>
        </p:txBody>
      </p:sp>
      <p:sp>
        <p:nvSpPr>
          <p:cNvPr id="36872" name="Line 5"/>
          <p:cNvSpPr>
            <a:spLocks noChangeShapeType="1"/>
          </p:cNvSpPr>
          <p:nvPr/>
        </p:nvSpPr>
        <p:spPr bwMode="auto">
          <a:xfrm>
            <a:off x="2895600" y="41910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73" name="Line 6"/>
          <p:cNvSpPr>
            <a:spLocks noChangeShapeType="1"/>
          </p:cNvSpPr>
          <p:nvPr/>
        </p:nvSpPr>
        <p:spPr bwMode="auto">
          <a:xfrm>
            <a:off x="2895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74" name="Line 7"/>
          <p:cNvSpPr>
            <a:spLocks noChangeShapeType="1"/>
          </p:cNvSpPr>
          <p:nvPr/>
        </p:nvSpPr>
        <p:spPr bwMode="auto">
          <a:xfrm>
            <a:off x="3810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75" name="Line 8"/>
          <p:cNvSpPr>
            <a:spLocks noChangeShapeType="1"/>
          </p:cNvSpPr>
          <p:nvPr/>
        </p:nvSpPr>
        <p:spPr bwMode="auto">
          <a:xfrm>
            <a:off x="4267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76" name="Line 9"/>
          <p:cNvSpPr>
            <a:spLocks noChangeShapeType="1"/>
          </p:cNvSpPr>
          <p:nvPr/>
        </p:nvSpPr>
        <p:spPr bwMode="auto">
          <a:xfrm>
            <a:off x="4724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77" name="Line 10"/>
          <p:cNvSpPr>
            <a:spLocks noChangeShapeType="1"/>
          </p:cNvSpPr>
          <p:nvPr/>
        </p:nvSpPr>
        <p:spPr bwMode="auto">
          <a:xfrm>
            <a:off x="3352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78" name="Line 11"/>
          <p:cNvSpPr>
            <a:spLocks noChangeShapeType="1"/>
          </p:cNvSpPr>
          <p:nvPr/>
        </p:nvSpPr>
        <p:spPr bwMode="auto">
          <a:xfrm>
            <a:off x="5638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79" name="Line 12"/>
          <p:cNvSpPr>
            <a:spLocks noChangeShapeType="1"/>
          </p:cNvSpPr>
          <p:nvPr/>
        </p:nvSpPr>
        <p:spPr bwMode="auto">
          <a:xfrm>
            <a:off x="6096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80" name="Line 13"/>
          <p:cNvSpPr>
            <a:spLocks noChangeShapeType="1"/>
          </p:cNvSpPr>
          <p:nvPr/>
        </p:nvSpPr>
        <p:spPr bwMode="auto">
          <a:xfrm>
            <a:off x="5181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81" name="Line 14"/>
          <p:cNvSpPr>
            <a:spLocks noChangeShapeType="1"/>
          </p:cNvSpPr>
          <p:nvPr/>
        </p:nvSpPr>
        <p:spPr bwMode="auto">
          <a:xfrm>
            <a:off x="7010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82" name="Line 15"/>
          <p:cNvSpPr>
            <a:spLocks noChangeShapeType="1"/>
          </p:cNvSpPr>
          <p:nvPr/>
        </p:nvSpPr>
        <p:spPr bwMode="auto">
          <a:xfrm>
            <a:off x="6553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83" name="Line 16"/>
          <p:cNvSpPr>
            <a:spLocks noChangeShapeType="1"/>
          </p:cNvSpPr>
          <p:nvPr/>
        </p:nvSpPr>
        <p:spPr bwMode="auto">
          <a:xfrm>
            <a:off x="7924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84" name="Line 17"/>
          <p:cNvSpPr>
            <a:spLocks noChangeShapeType="1"/>
          </p:cNvSpPr>
          <p:nvPr/>
        </p:nvSpPr>
        <p:spPr bwMode="auto">
          <a:xfrm>
            <a:off x="7467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85" name="Line 18"/>
          <p:cNvSpPr>
            <a:spLocks noChangeShapeType="1"/>
          </p:cNvSpPr>
          <p:nvPr/>
        </p:nvSpPr>
        <p:spPr bwMode="auto">
          <a:xfrm>
            <a:off x="8839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86" name="Line 19"/>
          <p:cNvSpPr>
            <a:spLocks noChangeShapeType="1"/>
          </p:cNvSpPr>
          <p:nvPr/>
        </p:nvSpPr>
        <p:spPr bwMode="auto">
          <a:xfrm>
            <a:off x="8382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87" name="Line 20"/>
          <p:cNvSpPr>
            <a:spLocks noChangeShapeType="1"/>
          </p:cNvSpPr>
          <p:nvPr/>
        </p:nvSpPr>
        <p:spPr bwMode="auto">
          <a:xfrm>
            <a:off x="9753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88" name="Line 21"/>
          <p:cNvSpPr>
            <a:spLocks noChangeShapeType="1"/>
          </p:cNvSpPr>
          <p:nvPr/>
        </p:nvSpPr>
        <p:spPr bwMode="auto">
          <a:xfrm>
            <a:off x="9296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650262" name="Rectangle 22"/>
          <p:cNvSpPr>
            <a:spLocks noChangeArrowheads="1"/>
          </p:cNvSpPr>
          <p:nvPr/>
        </p:nvSpPr>
        <p:spPr bwMode="auto">
          <a:xfrm>
            <a:off x="4724400" y="3810000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36890" name="Line 23"/>
          <p:cNvSpPr>
            <a:spLocks noChangeShapeType="1"/>
          </p:cNvSpPr>
          <p:nvPr/>
        </p:nvSpPr>
        <p:spPr bwMode="auto">
          <a:xfrm>
            <a:off x="9715500" y="4191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91" name="Line 24"/>
          <p:cNvSpPr>
            <a:spLocks noChangeShapeType="1"/>
          </p:cNvSpPr>
          <p:nvPr/>
        </p:nvSpPr>
        <p:spPr bwMode="auto">
          <a:xfrm>
            <a:off x="2895600" y="49530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92" name="Line 25"/>
          <p:cNvSpPr>
            <a:spLocks noChangeShapeType="1"/>
          </p:cNvSpPr>
          <p:nvPr/>
        </p:nvSpPr>
        <p:spPr bwMode="auto">
          <a:xfrm>
            <a:off x="2895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93" name="Line 26"/>
          <p:cNvSpPr>
            <a:spLocks noChangeShapeType="1"/>
          </p:cNvSpPr>
          <p:nvPr/>
        </p:nvSpPr>
        <p:spPr bwMode="auto">
          <a:xfrm>
            <a:off x="3810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94" name="Line 27"/>
          <p:cNvSpPr>
            <a:spLocks noChangeShapeType="1"/>
          </p:cNvSpPr>
          <p:nvPr/>
        </p:nvSpPr>
        <p:spPr bwMode="auto">
          <a:xfrm>
            <a:off x="4267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95" name="Line 28"/>
          <p:cNvSpPr>
            <a:spLocks noChangeShapeType="1"/>
          </p:cNvSpPr>
          <p:nvPr/>
        </p:nvSpPr>
        <p:spPr bwMode="auto">
          <a:xfrm>
            <a:off x="4724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96" name="Line 29"/>
          <p:cNvSpPr>
            <a:spLocks noChangeShapeType="1"/>
          </p:cNvSpPr>
          <p:nvPr/>
        </p:nvSpPr>
        <p:spPr bwMode="auto">
          <a:xfrm>
            <a:off x="3352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97" name="Line 30"/>
          <p:cNvSpPr>
            <a:spLocks noChangeShapeType="1"/>
          </p:cNvSpPr>
          <p:nvPr/>
        </p:nvSpPr>
        <p:spPr bwMode="auto">
          <a:xfrm>
            <a:off x="5638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98" name="Line 31"/>
          <p:cNvSpPr>
            <a:spLocks noChangeShapeType="1"/>
          </p:cNvSpPr>
          <p:nvPr/>
        </p:nvSpPr>
        <p:spPr bwMode="auto">
          <a:xfrm>
            <a:off x="6096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899" name="Line 32"/>
          <p:cNvSpPr>
            <a:spLocks noChangeShapeType="1"/>
          </p:cNvSpPr>
          <p:nvPr/>
        </p:nvSpPr>
        <p:spPr bwMode="auto">
          <a:xfrm>
            <a:off x="5181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00" name="Line 33"/>
          <p:cNvSpPr>
            <a:spLocks noChangeShapeType="1"/>
          </p:cNvSpPr>
          <p:nvPr/>
        </p:nvSpPr>
        <p:spPr bwMode="auto">
          <a:xfrm>
            <a:off x="7010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01" name="Line 34"/>
          <p:cNvSpPr>
            <a:spLocks noChangeShapeType="1"/>
          </p:cNvSpPr>
          <p:nvPr/>
        </p:nvSpPr>
        <p:spPr bwMode="auto">
          <a:xfrm>
            <a:off x="6553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02" name="Line 35"/>
          <p:cNvSpPr>
            <a:spLocks noChangeShapeType="1"/>
          </p:cNvSpPr>
          <p:nvPr/>
        </p:nvSpPr>
        <p:spPr bwMode="auto">
          <a:xfrm>
            <a:off x="7924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03" name="Line 36"/>
          <p:cNvSpPr>
            <a:spLocks noChangeShapeType="1"/>
          </p:cNvSpPr>
          <p:nvPr/>
        </p:nvSpPr>
        <p:spPr bwMode="auto">
          <a:xfrm>
            <a:off x="7467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04" name="Line 37"/>
          <p:cNvSpPr>
            <a:spLocks noChangeShapeType="1"/>
          </p:cNvSpPr>
          <p:nvPr/>
        </p:nvSpPr>
        <p:spPr bwMode="auto">
          <a:xfrm>
            <a:off x="8839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05" name="Line 38"/>
          <p:cNvSpPr>
            <a:spLocks noChangeShapeType="1"/>
          </p:cNvSpPr>
          <p:nvPr/>
        </p:nvSpPr>
        <p:spPr bwMode="auto">
          <a:xfrm>
            <a:off x="8382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06" name="Line 39"/>
          <p:cNvSpPr>
            <a:spLocks noChangeShapeType="1"/>
          </p:cNvSpPr>
          <p:nvPr/>
        </p:nvSpPr>
        <p:spPr bwMode="auto">
          <a:xfrm>
            <a:off x="9753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07" name="Line 40"/>
          <p:cNvSpPr>
            <a:spLocks noChangeShapeType="1"/>
          </p:cNvSpPr>
          <p:nvPr/>
        </p:nvSpPr>
        <p:spPr bwMode="auto">
          <a:xfrm>
            <a:off x="9296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08" name="Line 41"/>
          <p:cNvSpPr>
            <a:spLocks noChangeShapeType="1"/>
          </p:cNvSpPr>
          <p:nvPr/>
        </p:nvSpPr>
        <p:spPr bwMode="auto">
          <a:xfrm>
            <a:off x="9715500" y="4953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09" name="Line 42"/>
          <p:cNvSpPr>
            <a:spLocks noChangeShapeType="1"/>
          </p:cNvSpPr>
          <p:nvPr/>
        </p:nvSpPr>
        <p:spPr bwMode="auto">
          <a:xfrm>
            <a:off x="5181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36910" name="Text Box 43"/>
          <p:cNvSpPr txBox="1">
            <a:spLocks noChangeArrowheads="1"/>
          </p:cNvSpPr>
          <p:nvPr/>
        </p:nvSpPr>
        <p:spPr bwMode="auto">
          <a:xfrm>
            <a:off x="2057401" y="37338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(4,1)</a:t>
            </a:r>
          </a:p>
        </p:txBody>
      </p:sp>
      <p:sp>
        <p:nvSpPr>
          <p:cNvPr id="36911" name="Text Box 44"/>
          <p:cNvSpPr txBox="1">
            <a:spLocks noChangeArrowheads="1"/>
          </p:cNvSpPr>
          <p:nvPr/>
        </p:nvSpPr>
        <p:spPr bwMode="auto">
          <a:xfrm>
            <a:off x="2057401" y="44196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(5,2)</a:t>
            </a:r>
          </a:p>
        </p:txBody>
      </p:sp>
      <p:sp>
        <p:nvSpPr>
          <p:cNvPr id="36912" name="Line 45"/>
          <p:cNvSpPr>
            <a:spLocks noChangeShapeType="1"/>
          </p:cNvSpPr>
          <p:nvPr/>
        </p:nvSpPr>
        <p:spPr bwMode="auto">
          <a:xfrm>
            <a:off x="2895600" y="57912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13" name="Line 46"/>
          <p:cNvSpPr>
            <a:spLocks noChangeShapeType="1"/>
          </p:cNvSpPr>
          <p:nvPr/>
        </p:nvSpPr>
        <p:spPr bwMode="auto">
          <a:xfrm>
            <a:off x="2895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14" name="Line 47"/>
          <p:cNvSpPr>
            <a:spLocks noChangeShapeType="1"/>
          </p:cNvSpPr>
          <p:nvPr/>
        </p:nvSpPr>
        <p:spPr bwMode="auto">
          <a:xfrm>
            <a:off x="3810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15" name="Line 48"/>
          <p:cNvSpPr>
            <a:spLocks noChangeShapeType="1"/>
          </p:cNvSpPr>
          <p:nvPr/>
        </p:nvSpPr>
        <p:spPr bwMode="auto">
          <a:xfrm>
            <a:off x="4267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16" name="Line 49"/>
          <p:cNvSpPr>
            <a:spLocks noChangeShapeType="1"/>
          </p:cNvSpPr>
          <p:nvPr/>
        </p:nvSpPr>
        <p:spPr bwMode="auto">
          <a:xfrm>
            <a:off x="4724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17" name="Line 50"/>
          <p:cNvSpPr>
            <a:spLocks noChangeShapeType="1"/>
          </p:cNvSpPr>
          <p:nvPr/>
        </p:nvSpPr>
        <p:spPr bwMode="auto">
          <a:xfrm>
            <a:off x="3352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18" name="Line 51"/>
          <p:cNvSpPr>
            <a:spLocks noChangeShapeType="1"/>
          </p:cNvSpPr>
          <p:nvPr/>
        </p:nvSpPr>
        <p:spPr bwMode="auto">
          <a:xfrm>
            <a:off x="5638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19" name="Line 52"/>
          <p:cNvSpPr>
            <a:spLocks noChangeShapeType="1"/>
          </p:cNvSpPr>
          <p:nvPr/>
        </p:nvSpPr>
        <p:spPr bwMode="auto">
          <a:xfrm>
            <a:off x="6096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20" name="Line 53"/>
          <p:cNvSpPr>
            <a:spLocks noChangeShapeType="1"/>
          </p:cNvSpPr>
          <p:nvPr/>
        </p:nvSpPr>
        <p:spPr bwMode="auto">
          <a:xfrm>
            <a:off x="5181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21" name="Line 54"/>
          <p:cNvSpPr>
            <a:spLocks noChangeShapeType="1"/>
          </p:cNvSpPr>
          <p:nvPr/>
        </p:nvSpPr>
        <p:spPr bwMode="auto">
          <a:xfrm>
            <a:off x="7010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22" name="Line 55"/>
          <p:cNvSpPr>
            <a:spLocks noChangeShapeType="1"/>
          </p:cNvSpPr>
          <p:nvPr/>
        </p:nvSpPr>
        <p:spPr bwMode="auto">
          <a:xfrm>
            <a:off x="6553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23" name="Line 56"/>
          <p:cNvSpPr>
            <a:spLocks noChangeShapeType="1"/>
          </p:cNvSpPr>
          <p:nvPr/>
        </p:nvSpPr>
        <p:spPr bwMode="auto">
          <a:xfrm>
            <a:off x="7924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24" name="Line 57"/>
          <p:cNvSpPr>
            <a:spLocks noChangeShapeType="1"/>
          </p:cNvSpPr>
          <p:nvPr/>
        </p:nvSpPr>
        <p:spPr bwMode="auto">
          <a:xfrm>
            <a:off x="7467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25" name="Line 58"/>
          <p:cNvSpPr>
            <a:spLocks noChangeShapeType="1"/>
          </p:cNvSpPr>
          <p:nvPr/>
        </p:nvSpPr>
        <p:spPr bwMode="auto">
          <a:xfrm>
            <a:off x="8839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26" name="Line 59"/>
          <p:cNvSpPr>
            <a:spLocks noChangeShapeType="1"/>
          </p:cNvSpPr>
          <p:nvPr/>
        </p:nvSpPr>
        <p:spPr bwMode="auto">
          <a:xfrm>
            <a:off x="8382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27" name="Line 60"/>
          <p:cNvSpPr>
            <a:spLocks noChangeShapeType="1"/>
          </p:cNvSpPr>
          <p:nvPr/>
        </p:nvSpPr>
        <p:spPr bwMode="auto">
          <a:xfrm>
            <a:off x="9753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28" name="Line 61"/>
          <p:cNvSpPr>
            <a:spLocks noChangeShapeType="1"/>
          </p:cNvSpPr>
          <p:nvPr/>
        </p:nvSpPr>
        <p:spPr bwMode="auto">
          <a:xfrm>
            <a:off x="9296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29" name="Line 62"/>
          <p:cNvSpPr>
            <a:spLocks noChangeShapeType="1"/>
          </p:cNvSpPr>
          <p:nvPr/>
        </p:nvSpPr>
        <p:spPr bwMode="auto">
          <a:xfrm>
            <a:off x="9715500" y="5791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650303" name="Rectangle 63"/>
          <p:cNvSpPr>
            <a:spLocks noChangeArrowheads="1"/>
          </p:cNvSpPr>
          <p:nvPr/>
        </p:nvSpPr>
        <p:spPr bwMode="auto">
          <a:xfrm>
            <a:off x="5181600" y="4572000"/>
            <a:ext cx="914400" cy="3810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36931" name="Line 64"/>
          <p:cNvSpPr>
            <a:spLocks noChangeShapeType="1"/>
          </p:cNvSpPr>
          <p:nvPr/>
        </p:nvSpPr>
        <p:spPr bwMode="auto">
          <a:xfrm>
            <a:off x="6096000" y="5181600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36932" name="Text Box 65"/>
          <p:cNvSpPr txBox="1">
            <a:spLocks noChangeArrowheads="1"/>
          </p:cNvSpPr>
          <p:nvPr/>
        </p:nvSpPr>
        <p:spPr bwMode="auto">
          <a:xfrm>
            <a:off x="2057401" y="52578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(7,2)</a:t>
            </a:r>
          </a:p>
        </p:txBody>
      </p:sp>
      <p:sp>
        <p:nvSpPr>
          <p:cNvPr id="650307" name="Rectangle 67"/>
          <p:cNvSpPr>
            <a:spLocks noChangeArrowheads="1"/>
          </p:cNvSpPr>
          <p:nvPr/>
        </p:nvSpPr>
        <p:spPr bwMode="auto">
          <a:xfrm>
            <a:off x="4724400" y="38100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36935" name="Line 68"/>
          <p:cNvSpPr>
            <a:spLocks noChangeShapeType="1"/>
          </p:cNvSpPr>
          <p:nvPr/>
        </p:nvSpPr>
        <p:spPr bwMode="auto">
          <a:xfrm>
            <a:off x="2895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36936" name="Line 69"/>
          <p:cNvSpPr>
            <a:spLocks noChangeShapeType="1"/>
          </p:cNvSpPr>
          <p:nvPr/>
        </p:nvSpPr>
        <p:spPr bwMode="auto">
          <a:xfrm>
            <a:off x="2895600" y="5181600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50310" name="Rectangle 70"/>
          <p:cNvSpPr>
            <a:spLocks noChangeArrowheads="1"/>
          </p:cNvSpPr>
          <p:nvPr/>
        </p:nvSpPr>
        <p:spPr bwMode="auto">
          <a:xfrm>
            <a:off x="5181600" y="4572000"/>
            <a:ext cx="9144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36938" name="Rectangle 71"/>
          <p:cNvSpPr>
            <a:spLocks noChangeArrowheads="1"/>
          </p:cNvSpPr>
          <p:nvPr/>
        </p:nvSpPr>
        <p:spPr bwMode="auto">
          <a:xfrm>
            <a:off x="4724400" y="54102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36939" name="Line 72"/>
          <p:cNvSpPr>
            <a:spLocks noChangeShapeType="1"/>
          </p:cNvSpPr>
          <p:nvPr/>
        </p:nvSpPr>
        <p:spPr bwMode="auto">
          <a:xfrm>
            <a:off x="47244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50313" name="Rectangle 73"/>
          <p:cNvSpPr>
            <a:spLocks noChangeArrowheads="1"/>
          </p:cNvSpPr>
          <p:nvPr/>
        </p:nvSpPr>
        <p:spPr bwMode="auto">
          <a:xfrm>
            <a:off x="4267200" y="54102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50314" name="Line 74"/>
          <p:cNvSpPr>
            <a:spLocks noChangeShapeType="1"/>
          </p:cNvSpPr>
          <p:nvPr/>
        </p:nvSpPr>
        <p:spPr bwMode="auto">
          <a:xfrm>
            <a:off x="65532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50315" name="Line 75"/>
          <p:cNvSpPr>
            <a:spLocks noChangeShapeType="1"/>
          </p:cNvSpPr>
          <p:nvPr/>
        </p:nvSpPr>
        <p:spPr bwMode="auto">
          <a:xfrm>
            <a:off x="47244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50316" name="Line 76"/>
          <p:cNvSpPr>
            <a:spLocks noChangeShapeType="1"/>
          </p:cNvSpPr>
          <p:nvPr/>
        </p:nvSpPr>
        <p:spPr bwMode="auto">
          <a:xfrm>
            <a:off x="5181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50317" name="Line 77"/>
          <p:cNvSpPr>
            <a:spLocks noChangeShapeType="1"/>
          </p:cNvSpPr>
          <p:nvPr/>
        </p:nvSpPr>
        <p:spPr bwMode="auto">
          <a:xfrm>
            <a:off x="7467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50318" name="Rectangle 78"/>
          <p:cNvSpPr>
            <a:spLocks noChangeArrowheads="1"/>
          </p:cNvSpPr>
          <p:nvPr/>
        </p:nvSpPr>
        <p:spPr bwMode="auto">
          <a:xfrm>
            <a:off x="5181600" y="5410200"/>
            <a:ext cx="457200" cy="381000"/>
          </a:xfrm>
          <a:prstGeom prst="rect">
            <a:avLst/>
          </a:prstGeom>
          <a:solidFill>
            <a:srgbClr val="0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36946" name="Line 79"/>
          <p:cNvSpPr>
            <a:spLocks noChangeShapeType="1"/>
          </p:cNvSpPr>
          <p:nvPr/>
        </p:nvSpPr>
        <p:spPr bwMode="auto">
          <a:xfrm>
            <a:off x="5181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47" name="Line 80"/>
          <p:cNvSpPr>
            <a:spLocks noChangeShapeType="1"/>
          </p:cNvSpPr>
          <p:nvPr/>
        </p:nvSpPr>
        <p:spPr bwMode="auto">
          <a:xfrm>
            <a:off x="5638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6948" name="Line 81"/>
          <p:cNvSpPr>
            <a:spLocks noChangeShapeType="1"/>
          </p:cNvSpPr>
          <p:nvPr/>
        </p:nvSpPr>
        <p:spPr bwMode="auto">
          <a:xfrm>
            <a:off x="6096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650322" name="Rectangle 82"/>
          <p:cNvSpPr>
            <a:spLocks noChangeArrowheads="1"/>
          </p:cNvSpPr>
          <p:nvPr/>
        </p:nvSpPr>
        <p:spPr bwMode="auto">
          <a:xfrm>
            <a:off x="5181600" y="54102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36950" name="Rectangle 83"/>
          <p:cNvSpPr>
            <a:spLocks noChangeArrowheads="1"/>
          </p:cNvSpPr>
          <p:nvPr/>
        </p:nvSpPr>
        <p:spPr bwMode="auto">
          <a:xfrm>
            <a:off x="2895600" y="3810000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36951" name="Rectangle 84"/>
          <p:cNvSpPr>
            <a:spLocks noChangeArrowheads="1"/>
          </p:cNvSpPr>
          <p:nvPr/>
        </p:nvSpPr>
        <p:spPr bwMode="auto">
          <a:xfrm>
            <a:off x="3352800" y="4572000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36952" name="Line 85"/>
          <p:cNvSpPr>
            <a:spLocks noChangeShapeType="1"/>
          </p:cNvSpPr>
          <p:nvPr/>
        </p:nvSpPr>
        <p:spPr bwMode="auto">
          <a:xfrm>
            <a:off x="28956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grpSp>
        <p:nvGrpSpPr>
          <p:cNvPr id="36953" name="Group 86"/>
          <p:cNvGrpSpPr>
            <a:grpSpLocks/>
          </p:cNvGrpSpPr>
          <p:nvPr/>
        </p:nvGrpSpPr>
        <p:grpSpPr bwMode="auto">
          <a:xfrm>
            <a:off x="5029201" y="4953003"/>
            <a:ext cx="4935538" cy="1208088"/>
            <a:chOff x="2208" y="3120"/>
            <a:chExt cx="3109" cy="761"/>
          </a:xfrm>
        </p:grpSpPr>
        <p:sp>
          <p:nvSpPr>
            <p:cNvPr id="36958" name="Text Box 87"/>
            <p:cNvSpPr txBox="1">
              <a:spLocks noChangeArrowheads="1"/>
            </p:cNvSpPr>
            <p:nvPr/>
          </p:nvSpPr>
          <p:spPr bwMode="auto">
            <a:xfrm>
              <a:off x="2208" y="3648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36959" name="Text Box 88"/>
            <p:cNvSpPr txBox="1">
              <a:spLocks noChangeArrowheads="1"/>
            </p:cNvSpPr>
            <p:nvPr/>
          </p:nvSpPr>
          <p:spPr bwMode="auto">
            <a:xfrm>
              <a:off x="2208" y="3120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36960" name="Text Box 89"/>
            <p:cNvSpPr txBox="1">
              <a:spLocks noChangeArrowheads="1"/>
            </p:cNvSpPr>
            <p:nvPr/>
          </p:nvSpPr>
          <p:spPr bwMode="auto">
            <a:xfrm>
              <a:off x="3600" y="3648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36961" name="Text Box 90"/>
            <p:cNvSpPr txBox="1">
              <a:spLocks noChangeArrowheads="1"/>
            </p:cNvSpPr>
            <p:nvPr/>
          </p:nvSpPr>
          <p:spPr bwMode="auto">
            <a:xfrm>
              <a:off x="3600" y="3120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36962" name="Text Box 91"/>
            <p:cNvSpPr txBox="1">
              <a:spLocks noChangeArrowheads="1"/>
            </p:cNvSpPr>
            <p:nvPr/>
          </p:nvSpPr>
          <p:spPr bwMode="auto">
            <a:xfrm>
              <a:off x="5040" y="3120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15</a:t>
              </a:r>
            </a:p>
          </p:txBody>
        </p:sp>
        <p:sp>
          <p:nvSpPr>
            <p:cNvPr id="36963" name="Text Box 92"/>
            <p:cNvSpPr txBox="1">
              <a:spLocks noChangeArrowheads="1"/>
            </p:cNvSpPr>
            <p:nvPr/>
          </p:nvSpPr>
          <p:spPr bwMode="auto">
            <a:xfrm>
              <a:off x="5040" y="3648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15</a:t>
              </a:r>
            </a:p>
          </p:txBody>
        </p:sp>
      </p:grpSp>
      <p:sp>
        <p:nvSpPr>
          <p:cNvPr id="36954" name="Text Box 93"/>
          <p:cNvSpPr txBox="1">
            <a:spLocks noChangeArrowheads="1"/>
          </p:cNvSpPr>
          <p:nvPr/>
        </p:nvSpPr>
        <p:spPr bwMode="auto">
          <a:xfrm>
            <a:off x="1752600" y="37338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1</a:t>
            </a:r>
          </a:p>
        </p:txBody>
      </p:sp>
      <p:sp>
        <p:nvSpPr>
          <p:cNvPr id="36955" name="Text Box 94"/>
          <p:cNvSpPr txBox="1">
            <a:spLocks noChangeArrowheads="1"/>
          </p:cNvSpPr>
          <p:nvPr/>
        </p:nvSpPr>
        <p:spPr bwMode="auto">
          <a:xfrm>
            <a:off x="1752600" y="44196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2</a:t>
            </a:r>
          </a:p>
        </p:txBody>
      </p:sp>
      <p:sp>
        <p:nvSpPr>
          <p:cNvPr id="36956" name="Text Box 95"/>
          <p:cNvSpPr txBox="1">
            <a:spLocks noChangeArrowheads="1"/>
          </p:cNvSpPr>
          <p:nvPr/>
        </p:nvSpPr>
        <p:spPr bwMode="auto">
          <a:xfrm>
            <a:off x="1752600" y="52578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3</a:t>
            </a:r>
          </a:p>
        </p:txBody>
      </p:sp>
      <p:sp>
        <p:nvSpPr>
          <p:cNvPr id="650336" name="Rectangle 96"/>
          <p:cNvSpPr>
            <a:spLocks noChangeArrowheads="1"/>
          </p:cNvSpPr>
          <p:nvPr/>
        </p:nvSpPr>
        <p:spPr bwMode="auto">
          <a:xfrm>
            <a:off x="4724400" y="5410200"/>
            <a:ext cx="457200" cy="381000"/>
          </a:xfrm>
          <a:prstGeom prst="rect">
            <a:avLst/>
          </a:prstGeom>
          <a:solidFill>
            <a:srgbClr val="FFFFDB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88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650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0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2000"/>
                                        <p:tgtEl>
                                          <p:spTgt spid="650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0262" grpId="0" animBg="1"/>
      <p:bldP spid="650303" grpId="0" animBg="1"/>
      <p:bldP spid="650307" grpId="0" animBg="1"/>
      <p:bldP spid="650307" grpId="1" animBg="1"/>
      <p:bldP spid="650310" grpId="0" animBg="1"/>
      <p:bldP spid="650313" grpId="0" animBg="1"/>
      <p:bldP spid="650314" grpId="0" animBg="1"/>
      <p:bldP spid="650315" grpId="0" animBg="1"/>
      <p:bldP spid="650316" grpId="0" animBg="1"/>
      <p:bldP spid="650317" grpId="0" animBg="1"/>
      <p:bldP spid="650318" grpId="0" animBg="1"/>
      <p:bldP spid="650322" grpId="0" animBg="1"/>
      <p:bldP spid="6503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4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r>
              <a:rPr lang="en-US" altLang="ko-KR" sz="2000" dirty="0">
                <a:latin typeface="Calibri" panose="020F0502020204030204" pitchFamily="34" charset="0"/>
                <a:ea typeface="굴림" charset="-127"/>
              </a:rPr>
              <a:t>Executes a job with the shortest period</a:t>
            </a:r>
          </a:p>
        </p:txBody>
      </p:sp>
      <p:sp>
        <p:nvSpPr>
          <p:cNvPr id="37895" name="Line 4"/>
          <p:cNvSpPr>
            <a:spLocks noChangeShapeType="1"/>
          </p:cNvSpPr>
          <p:nvPr/>
        </p:nvSpPr>
        <p:spPr bwMode="auto">
          <a:xfrm>
            <a:off x="2895600" y="41910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896" name="Line 5"/>
          <p:cNvSpPr>
            <a:spLocks noChangeShapeType="1"/>
          </p:cNvSpPr>
          <p:nvPr/>
        </p:nvSpPr>
        <p:spPr bwMode="auto">
          <a:xfrm>
            <a:off x="2895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897" name="Line 6"/>
          <p:cNvSpPr>
            <a:spLocks noChangeShapeType="1"/>
          </p:cNvSpPr>
          <p:nvPr/>
        </p:nvSpPr>
        <p:spPr bwMode="auto">
          <a:xfrm>
            <a:off x="3810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898" name="Line 7"/>
          <p:cNvSpPr>
            <a:spLocks noChangeShapeType="1"/>
          </p:cNvSpPr>
          <p:nvPr/>
        </p:nvSpPr>
        <p:spPr bwMode="auto">
          <a:xfrm>
            <a:off x="4267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899" name="Line 8"/>
          <p:cNvSpPr>
            <a:spLocks noChangeShapeType="1"/>
          </p:cNvSpPr>
          <p:nvPr/>
        </p:nvSpPr>
        <p:spPr bwMode="auto">
          <a:xfrm>
            <a:off x="4724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00" name="Line 9"/>
          <p:cNvSpPr>
            <a:spLocks noChangeShapeType="1"/>
          </p:cNvSpPr>
          <p:nvPr/>
        </p:nvSpPr>
        <p:spPr bwMode="auto">
          <a:xfrm>
            <a:off x="3352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01" name="Line 10"/>
          <p:cNvSpPr>
            <a:spLocks noChangeShapeType="1"/>
          </p:cNvSpPr>
          <p:nvPr/>
        </p:nvSpPr>
        <p:spPr bwMode="auto">
          <a:xfrm>
            <a:off x="5638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02" name="Line 11"/>
          <p:cNvSpPr>
            <a:spLocks noChangeShapeType="1"/>
          </p:cNvSpPr>
          <p:nvPr/>
        </p:nvSpPr>
        <p:spPr bwMode="auto">
          <a:xfrm>
            <a:off x="6096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03" name="Line 12"/>
          <p:cNvSpPr>
            <a:spLocks noChangeShapeType="1"/>
          </p:cNvSpPr>
          <p:nvPr/>
        </p:nvSpPr>
        <p:spPr bwMode="auto">
          <a:xfrm>
            <a:off x="5181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04" name="Line 13"/>
          <p:cNvSpPr>
            <a:spLocks noChangeShapeType="1"/>
          </p:cNvSpPr>
          <p:nvPr/>
        </p:nvSpPr>
        <p:spPr bwMode="auto">
          <a:xfrm>
            <a:off x="7010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05" name="Line 14"/>
          <p:cNvSpPr>
            <a:spLocks noChangeShapeType="1"/>
          </p:cNvSpPr>
          <p:nvPr/>
        </p:nvSpPr>
        <p:spPr bwMode="auto">
          <a:xfrm>
            <a:off x="6553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06" name="Line 15"/>
          <p:cNvSpPr>
            <a:spLocks noChangeShapeType="1"/>
          </p:cNvSpPr>
          <p:nvPr/>
        </p:nvSpPr>
        <p:spPr bwMode="auto">
          <a:xfrm>
            <a:off x="7924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07" name="Line 16"/>
          <p:cNvSpPr>
            <a:spLocks noChangeShapeType="1"/>
          </p:cNvSpPr>
          <p:nvPr/>
        </p:nvSpPr>
        <p:spPr bwMode="auto">
          <a:xfrm>
            <a:off x="7467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08" name="Line 17"/>
          <p:cNvSpPr>
            <a:spLocks noChangeShapeType="1"/>
          </p:cNvSpPr>
          <p:nvPr/>
        </p:nvSpPr>
        <p:spPr bwMode="auto">
          <a:xfrm>
            <a:off x="8839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09" name="Line 18"/>
          <p:cNvSpPr>
            <a:spLocks noChangeShapeType="1"/>
          </p:cNvSpPr>
          <p:nvPr/>
        </p:nvSpPr>
        <p:spPr bwMode="auto">
          <a:xfrm>
            <a:off x="8382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10" name="Line 19"/>
          <p:cNvSpPr>
            <a:spLocks noChangeShapeType="1"/>
          </p:cNvSpPr>
          <p:nvPr/>
        </p:nvSpPr>
        <p:spPr bwMode="auto">
          <a:xfrm>
            <a:off x="9753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11" name="Line 20"/>
          <p:cNvSpPr>
            <a:spLocks noChangeShapeType="1"/>
          </p:cNvSpPr>
          <p:nvPr/>
        </p:nvSpPr>
        <p:spPr bwMode="auto">
          <a:xfrm>
            <a:off x="9296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12" name="Line 21"/>
          <p:cNvSpPr>
            <a:spLocks noChangeShapeType="1"/>
          </p:cNvSpPr>
          <p:nvPr/>
        </p:nvSpPr>
        <p:spPr bwMode="auto">
          <a:xfrm>
            <a:off x="9715500" y="4191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13" name="Line 22"/>
          <p:cNvSpPr>
            <a:spLocks noChangeShapeType="1"/>
          </p:cNvSpPr>
          <p:nvPr/>
        </p:nvSpPr>
        <p:spPr bwMode="auto">
          <a:xfrm>
            <a:off x="2895600" y="49530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14" name="Line 23"/>
          <p:cNvSpPr>
            <a:spLocks noChangeShapeType="1"/>
          </p:cNvSpPr>
          <p:nvPr/>
        </p:nvSpPr>
        <p:spPr bwMode="auto">
          <a:xfrm>
            <a:off x="2895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15" name="Line 24"/>
          <p:cNvSpPr>
            <a:spLocks noChangeShapeType="1"/>
          </p:cNvSpPr>
          <p:nvPr/>
        </p:nvSpPr>
        <p:spPr bwMode="auto">
          <a:xfrm>
            <a:off x="3810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16" name="Line 25"/>
          <p:cNvSpPr>
            <a:spLocks noChangeShapeType="1"/>
          </p:cNvSpPr>
          <p:nvPr/>
        </p:nvSpPr>
        <p:spPr bwMode="auto">
          <a:xfrm>
            <a:off x="4267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17" name="Line 26"/>
          <p:cNvSpPr>
            <a:spLocks noChangeShapeType="1"/>
          </p:cNvSpPr>
          <p:nvPr/>
        </p:nvSpPr>
        <p:spPr bwMode="auto">
          <a:xfrm>
            <a:off x="4724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18" name="Line 27"/>
          <p:cNvSpPr>
            <a:spLocks noChangeShapeType="1"/>
          </p:cNvSpPr>
          <p:nvPr/>
        </p:nvSpPr>
        <p:spPr bwMode="auto">
          <a:xfrm>
            <a:off x="3352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19" name="Line 28"/>
          <p:cNvSpPr>
            <a:spLocks noChangeShapeType="1"/>
          </p:cNvSpPr>
          <p:nvPr/>
        </p:nvSpPr>
        <p:spPr bwMode="auto">
          <a:xfrm>
            <a:off x="5638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20" name="Line 29"/>
          <p:cNvSpPr>
            <a:spLocks noChangeShapeType="1"/>
          </p:cNvSpPr>
          <p:nvPr/>
        </p:nvSpPr>
        <p:spPr bwMode="auto">
          <a:xfrm>
            <a:off x="6096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21" name="Line 30"/>
          <p:cNvSpPr>
            <a:spLocks noChangeShapeType="1"/>
          </p:cNvSpPr>
          <p:nvPr/>
        </p:nvSpPr>
        <p:spPr bwMode="auto">
          <a:xfrm>
            <a:off x="5181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22" name="Line 31"/>
          <p:cNvSpPr>
            <a:spLocks noChangeShapeType="1"/>
          </p:cNvSpPr>
          <p:nvPr/>
        </p:nvSpPr>
        <p:spPr bwMode="auto">
          <a:xfrm>
            <a:off x="7010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23" name="Line 32"/>
          <p:cNvSpPr>
            <a:spLocks noChangeShapeType="1"/>
          </p:cNvSpPr>
          <p:nvPr/>
        </p:nvSpPr>
        <p:spPr bwMode="auto">
          <a:xfrm>
            <a:off x="6553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24" name="Line 33"/>
          <p:cNvSpPr>
            <a:spLocks noChangeShapeType="1"/>
          </p:cNvSpPr>
          <p:nvPr/>
        </p:nvSpPr>
        <p:spPr bwMode="auto">
          <a:xfrm>
            <a:off x="7924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25" name="Line 34"/>
          <p:cNvSpPr>
            <a:spLocks noChangeShapeType="1"/>
          </p:cNvSpPr>
          <p:nvPr/>
        </p:nvSpPr>
        <p:spPr bwMode="auto">
          <a:xfrm>
            <a:off x="7467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26" name="Line 35"/>
          <p:cNvSpPr>
            <a:spLocks noChangeShapeType="1"/>
          </p:cNvSpPr>
          <p:nvPr/>
        </p:nvSpPr>
        <p:spPr bwMode="auto">
          <a:xfrm>
            <a:off x="8839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27" name="Line 36"/>
          <p:cNvSpPr>
            <a:spLocks noChangeShapeType="1"/>
          </p:cNvSpPr>
          <p:nvPr/>
        </p:nvSpPr>
        <p:spPr bwMode="auto">
          <a:xfrm>
            <a:off x="8382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28" name="Line 37"/>
          <p:cNvSpPr>
            <a:spLocks noChangeShapeType="1"/>
          </p:cNvSpPr>
          <p:nvPr/>
        </p:nvSpPr>
        <p:spPr bwMode="auto">
          <a:xfrm>
            <a:off x="9753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29" name="Line 38"/>
          <p:cNvSpPr>
            <a:spLocks noChangeShapeType="1"/>
          </p:cNvSpPr>
          <p:nvPr/>
        </p:nvSpPr>
        <p:spPr bwMode="auto">
          <a:xfrm>
            <a:off x="9296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30" name="Line 39"/>
          <p:cNvSpPr>
            <a:spLocks noChangeShapeType="1"/>
          </p:cNvSpPr>
          <p:nvPr/>
        </p:nvSpPr>
        <p:spPr bwMode="auto">
          <a:xfrm>
            <a:off x="9715500" y="4953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31" name="Line 40"/>
          <p:cNvSpPr>
            <a:spLocks noChangeShapeType="1"/>
          </p:cNvSpPr>
          <p:nvPr/>
        </p:nvSpPr>
        <p:spPr bwMode="auto">
          <a:xfrm>
            <a:off x="5181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37932" name="Text Box 41"/>
          <p:cNvSpPr txBox="1">
            <a:spLocks noChangeArrowheads="1"/>
          </p:cNvSpPr>
          <p:nvPr/>
        </p:nvSpPr>
        <p:spPr bwMode="auto">
          <a:xfrm>
            <a:off x="2057401" y="37338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(4,1)</a:t>
            </a:r>
          </a:p>
        </p:txBody>
      </p:sp>
      <p:sp>
        <p:nvSpPr>
          <p:cNvPr id="37933" name="Text Box 42"/>
          <p:cNvSpPr txBox="1">
            <a:spLocks noChangeArrowheads="1"/>
          </p:cNvSpPr>
          <p:nvPr/>
        </p:nvSpPr>
        <p:spPr bwMode="auto">
          <a:xfrm>
            <a:off x="2057401" y="44196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(5,2)</a:t>
            </a:r>
          </a:p>
        </p:txBody>
      </p:sp>
      <p:sp>
        <p:nvSpPr>
          <p:cNvPr id="37934" name="Line 43"/>
          <p:cNvSpPr>
            <a:spLocks noChangeShapeType="1"/>
          </p:cNvSpPr>
          <p:nvPr/>
        </p:nvSpPr>
        <p:spPr bwMode="auto">
          <a:xfrm>
            <a:off x="2895600" y="57912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35" name="Line 44"/>
          <p:cNvSpPr>
            <a:spLocks noChangeShapeType="1"/>
          </p:cNvSpPr>
          <p:nvPr/>
        </p:nvSpPr>
        <p:spPr bwMode="auto">
          <a:xfrm>
            <a:off x="2895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36" name="Line 45"/>
          <p:cNvSpPr>
            <a:spLocks noChangeShapeType="1"/>
          </p:cNvSpPr>
          <p:nvPr/>
        </p:nvSpPr>
        <p:spPr bwMode="auto">
          <a:xfrm>
            <a:off x="3810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37" name="Line 46"/>
          <p:cNvSpPr>
            <a:spLocks noChangeShapeType="1"/>
          </p:cNvSpPr>
          <p:nvPr/>
        </p:nvSpPr>
        <p:spPr bwMode="auto">
          <a:xfrm>
            <a:off x="4267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38" name="Line 47"/>
          <p:cNvSpPr>
            <a:spLocks noChangeShapeType="1"/>
          </p:cNvSpPr>
          <p:nvPr/>
        </p:nvSpPr>
        <p:spPr bwMode="auto">
          <a:xfrm>
            <a:off x="4724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39" name="Line 48"/>
          <p:cNvSpPr>
            <a:spLocks noChangeShapeType="1"/>
          </p:cNvSpPr>
          <p:nvPr/>
        </p:nvSpPr>
        <p:spPr bwMode="auto">
          <a:xfrm>
            <a:off x="3352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40" name="Line 49"/>
          <p:cNvSpPr>
            <a:spLocks noChangeShapeType="1"/>
          </p:cNvSpPr>
          <p:nvPr/>
        </p:nvSpPr>
        <p:spPr bwMode="auto">
          <a:xfrm>
            <a:off x="5638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41" name="Line 50"/>
          <p:cNvSpPr>
            <a:spLocks noChangeShapeType="1"/>
          </p:cNvSpPr>
          <p:nvPr/>
        </p:nvSpPr>
        <p:spPr bwMode="auto">
          <a:xfrm>
            <a:off x="6096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42" name="Line 51"/>
          <p:cNvSpPr>
            <a:spLocks noChangeShapeType="1"/>
          </p:cNvSpPr>
          <p:nvPr/>
        </p:nvSpPr>
        <p:spPr bwMode="auto">
          <a:xfrm>
            <a:off x="5181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43" name="Line 52"/>
          <p:cNvSpPr>
            <a:spLocks noChangeShapeType="1"/>
          </p:cNvSpPr>
          <p:nvPr/>
        </p:nvSpPr>
        <p:spPr bwMode="auto">
          <a:xfrm>
            <a:off x="7010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44" name="Line 53"/>
          <p:cNvSpPr>
            <a:spLocks noChangeShapeType="1"/>
          </p:cNvSpPr>
          <p:nvPr/>
        </p:nvSpPr>
        <p:spPr bwMode="auto">
          <a:xfrm>
            <a:off x="6553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45" name="Line 54"/>
          <p:cNvSpPr>
            <a:spLocks noChangeShapeType="1"/>
          </p:cNvSpPr>
          <p:nvPr/>
        </p:nvSpPr>
        <p:spPr bwMode="auto">
          <a:xfrm>
            <a:off x="7924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46" name="Line 55"/>
          <p:cNvSpPr>
            <a:spLocks noChangeShapeType="1"/>
          </p:cNvSpPr>
          <p:nvPr/>
        </p:nvSpPr>
        <p:spPr bwMode="auto">
          <a:xfrm>
            <a:off x="7467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47" name="Line 56"/>
          <p:cNvSpPr>
            <a:spLocks noChangeShapeType="1"/>
          </p:cNvSpPr>
          <p:nvPr/>
        </p:nvSpPr>
        <p:spPr bwMode="auto">
          <a:xfrm>
            <a:off x="8839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48" name="Line 57"/>
          <p:cNvSpPr>
            <a:spLocks noChangeShapeType="1"/>
          </p:cNvSpPr>
          <p:nvPr/>
        </p:nvSpPr>
        <p:spPr bwMode="auto">
          <a:xfrm>
            <a:off x="8382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49" name="Line 58"/>
          <p:cNvSpPr>
            <a:spLocks noChangeShapeType="1"/>
          </p:cNvSpPr>
          <p:nvPr/>
        </p:nvSpPr>
        <p:spPr bwMode="auto">
          <a:xfrm>
            <a:off x="9753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50" name="Line 59"/>
          <p:cNvSpPr>
            <a:spLocks noChangeShapeType="1"/>
          </p:cNvSpPr>
          <p:nvPr/>
        </p:nvSpPr>
        <p:spPr bwMode="auto">
          <a:xfrm>
            <a:off x="9296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51" name="Line 60"/>
          <p:cNvSpPr>
            <a:spLocks noChangeShapeType="1"/>
          </p:cNvSpPr>
          <p:nvPr/>
        </p:nvSpPr>
        <p:spPr bwMode="auto">
          <a:xfrm>
            <a:off x="9715500" y="5791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52" name="Rectangle 61"/>
          <p:cNvSpPr>
            <a:spLocks noChangeArrowheads="1"/>
          </p:cNvSpPr>
          <p:nvPr/>
        </p:nvSpPr>
        <p:spPr bwMode="auto">
          <a:xfrm>
            <a:off x="5181600" y="4572000"/>
            <a:ext cx="914400" cy="3810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37953" name="Line 62"/>
          <p:cNvSpPr>
            <a:spLocks noChangeShapeType="1"/>
          </p:cNvSpPr>
          <p:nvPr/>
        </p:nvSpPr>
        <p:spPr bwMode="auto">
          <a:xfrm>
            <a:off x="6096000" y="5181600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37954" name="Text Box 63"/>
          <p:cNvSpPr txBox="1">
            <a:spLocks noChangeArrowheads="1"/>
          </p:cNvSpPr>
          <p:nvPr/>
        </p:nvSpPr>
        <p:spPr bwMode="auto">
          <a:xfrm>
            <a:off x="2057401" y="52578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(7,2)</a:t>
            </a:r>
          </a:p>
        </p:txBody>
      </p:sp>
      <p:sp>
        <p:nvSpPr>
          <p:cNvPr id="37956" name="Line 65"/>
          <p:cNvSpPr>
            <a:spLocks noChangeShapeType="1"/>
          </p:cNvSpPr>
          <p:nvPr/>
        </p:nvSpPr>
        <p:spPr bwMode="auto">
          <a:xfrm>
            <a:off x="2895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37957" name="Line 66"/>
          <p:cNvSpPr>
            <a:spLocks noChangeShapeType="1"/>
          </p:cNvSpPr>
          <p:nvPr/>
        </p:nvSpPr>
        <p:spPr bwMode="auto">
          <a:xfrm>
            <a:off x="2895600" y="5181600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51331" name="Rectangle 67"/>
          <p:cNvSpPr>
            <a:spLocks noChangeArrowheads="1"/>
          </p:cNvSpPr>
          <p:nvPr/>
        </p:nvSpPr>
        <p:spPr bwMode="auto">
          <a:xfrm>
            <a:off x="5181600" y="45720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37959" name="Line 68"/>
          <p:cNvSpPr>
            <a:spLocks noChangeShapeType="1"/>
          </p:cNvSpPr>
          <p:nvPr/>
        </p:nvSpPr>
        <p:spPr bwMode="auto">
          <a:xfrm>
            <a:off x="47244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37960" name="Line 69"/>
          <p:cNvSpPr>
            <a:spLocks noChangeShapeType="1"/>
          </p:cNvSpPr>
          <p:nvPr/>
        </p:nvSpPr>
        <p:spPr bwMode="auto">
          <a:xfrm>
            <a:off x="65532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37961" name="Line 70"/>
          <p:cNvSpPr>
            <a:spLocks noChangeShapeType="1"/>
          </p:cNvSpPr>
          <p:nvPr/>
        </p:nvSpPr>
        <p:spPr bwMode="auto">
          <a:xfrm>
            <a:off x="5181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37962" name="Line 71"/>
          <p:cNvSpPr>
            <a:spLocks noChangeShapeType="1"/>
          </p:cNvSpPr>
          <p:nvPr/>
        </p:nvSpPr>
        <p:spPr bwMode="auto">
          <a:xfrm>
            <a:off x="7467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51336" name="Rectangle 72"/>
          <p:cNvSpPr>
            <a:spLocks noChangeArrowheads="1"/>
          </p:cNvSpPr>
          <p:nvPr/>
        </p:nvSpPr>
        <p:spPr bwMode="auto">
          <a:xfrm>
            <a:off x="5181600" y="5410200"/>
            <a:ext cx="457200" cy="381000"/>
          </a:xfrm>
          <a:prstGeom prst="rect">
            <a:avLst/>
          </a:prstGeom>
          <a:solidFill>
            <a:srgbClr val="0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37964" name="Line 73"/>
          <p:cNvSpPr>
            <a:spLocks noChangeShapeType="1"/>
          </p:cNvSpPr>
          <p:nvPr/>
        </p:nvSpPr>
        <p:spPr bwMode="auto">
          <a:xfrm>
            <a:off x="5181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65" name="Line 74"/>
          <p:cNvSpPr>
            <a:spLocks noChangeShapeType="1"/>
          </p:cNvSpPr>
          <p:nvPr/>
        </p:nvSpPr>
        <p:spPr bwMode="auto">
          <a:xfrm>
            <a:off x="5638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37966" name="Line 75"/>
          <p:cNvSpPr>
            <a:spLocks noChangeShapeType="1"/>
          </p:cNvSpPr>
          <p:nvPr/>
        </p:nvSpPr>
        <p:spPr bwMode="auto">
          <a:xfrm>
            <a:off x="6096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651340" name="Rectangle 76"/>
          <p:cNvSpPr>
            <a:spLocks noChangeArrowheads="1"/>
          </p:cNvSpPr>
          <p:nvPr/>
        </p:nvSpPr>
        <p:spPr bwMode="auto">
          <a:xfrm>
            <a:off x="5181600" y="54102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51341" name="Rectangle 77"/>
          <p:cNvSpPr>
            <a:spLocks noChangeArrowheads="1"/>
          </p:cNvSpPr>
          <p:nvPr/>
        </p:nvSpPr>
        <p:spPr bwMode="auto">
          <a:xfrm>
            <a:off x="5638800" y="45720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51342" name="Rectangle 78"/>
          <p:cNvSpPr>
            <a:spLocks noChangeArrowheads="1"/>
          </p:cNvSpPr>
          <p:nvPr/>
        </p:nvSpPr>
        <p:spPr bwMode="auto">
          <a:xfrm>
            <a:off x="5638800" y="5410200"/>
            <a:ext cx="457200" cy="381000"/>
          </a:xfrm>
          <a:prstGeom prst="rect">
            <a:avLst/>
          </a:prstGeom>
          <a:solidFill>
            <a:srgbClr val="0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51343" name="Rectangle 79"/>
          <p:cNvSpPr>
            <a:spLocks noChangeArrowheads="1"/>
          </p:cNvSpPr>
          <p:nvPr/>
        </p:nvSpPr>
        <p:spPr bwMode="auto">
          <a:xfrm>
            <a:off x="5638800" y="54102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51344" name="Line 80"/>
          <p:cNvSpPr>
            <a:spLocks noChangeShapeType="1"/>
          </p:cNvSpPr>
          <p:nvPr/>
        </p:nvSpPr>
        <p:spPr bwMode="auto">
          <a:xfrm flipH="1">
            <a:off x="6096000" y="3352800"/>
            <a:ext cx="1905000" cy="2438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51345" name="Text Box 81"/>
          <p:cNvSpPr txBox="1">
            <a:spLocks noChangeArrowheads="1"/>
          </p:cNvSpPr>
          <p:nvPr/>
        </p:nvSpPr>
        <p:spPr bwMode="auto">
          <a:xfrm>
            <a:off x="6981825" y="2860676"/>
            <a:ext cx="1889941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  <a:ea typeface="굴림" charset="-127"/>
                <a:cs typeface="Arial" charset="0"/>
              </a:rPr>
              <a:t>Deadline Miss !</a:t>
            </a:r>
          </a:p>
        </p:txBody>
      </p:sp>
      <p:sp>
        <p:nvSpPr>
          <p:cNvPr id="37973" name="Rectangle 82"/>
          <p:cNvSpPr>
            <a:spLocks noChangeArrowheads="1"/>
          </p:cNvSpPr>
          <p:nvPr/>
        </p:nvSpPr>
        <p:spPr bwMode="auto">
          <a:xfrm>
            <a:off x="2895600" y="3810000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37974" name="Rectangle 83"/>
          <p:cNvSpPr>
            <a:spLocks noChangeArrowheads="1"/>
          </p:cNvSpPr>
          <p:nvPr/>
        </p:nvSpPr>
        <p:spPr bwMode="auto">
          <a:xfrm>
            <a:off x="4724400" y="3810000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37975" name="Line 84"/>
          <p:cNvSpPr>
            <a:spLocks noChangeShapeType="1"/>
          </p:cNvSpPr>
          <p:nvPr/>
        </p:nvSpPr>
        <p:spPr bwMode="auto">
          <a:xfrm>
            <a:off x="28956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37976" name="Line 85"/>
          <p:cNvSpPr>
            <a:spLocks noChangeShapeType="1"/>
          </p:cNvSpPr>
          <p:nvPr/>
        </p:nvSpPr>
        <p:spPr bwMode="auto">
          <a:xfrm>
            <a:off x="47244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37977" name="Rectangle 86"/>
          <p:cNvSpPr>
            <a:spLocks noChangeArrowheads="1"/>
          </p:cNvSpPr>
          <p:nvPr/>
        </p:nvSpPr>
        <p:spPr bwMode="auto">
          <a:xfrm>
            <a:off x="3352800" y="4572000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37978" name="Rectangle 87"/>
          <p:cNvSpPr>
            <a:spLocks noChangeArrowheads="1"/>
          </p:cNvSpPr>
          <p:nvPr/>
        </p:nvSpPr>
        <p:spPr bwMode="auto">
          <a:xfrm>
            <a:off x="4267200" y="5410200"/>
            <a:ext cx="457200" cy="381000"/>
          </a:xfrm>
          <a:prstGeom prst="rect">
            <a:avLst/>
          </a:prstGeom>
          <a:solidFill>
            <a:srgbClr val="0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grpSp>
        <p:nvGrpSpPr>
          <p:cNvPr id="37979" name="Group 88"/>
          <p:cNvGrpSpPr>
            <a:grpSpLocks/>
          </p:cNvGrpSpPr>
          <p:nvPr/>
        </p:nvGrpSpPr>
        <p:grpSpPr bwMode="auto">
          <a:xfrm>
            <a:off x="5029201" y="4953003"/>
            <a:ext cx="4935538" cy="1208088"/>
            <a:chOff x="2208" y="3120"/>
            <a:chExt cx="3109" cy="761"/>
          </a:xfrm>
        </p:grpSpPr>
        <p:sp>
          <p:nvSpPr>
            <p:cNvPr id="37983" name="Text Box 89"/>
            <p:cNvSpPr txBox="1">
              <a:spLocks noChangeArrowheads="1"/>
            </p:cNvSpPr>
            <p:nvPr/>
          </p:nvSpPr>
          <p:spPr bwMode="auto">
            <a:xfrm>
              <a:off x="2208" y="3648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37984" name="Text Box 90"/>
            <p:cNvSpPr txBox="1">
              <a:spLocks noChangeArrowheads="1"/>
            </p:cNvSpPr>
            <p:nvPr/>
          </p:nvSpPr>
          <p:spPr bwMode="auto">
            <a:xfrm>
              <a:off x="2208" y="3120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37985" name="Text Box 91"/>
            <p:cNvSpPr txBox="1">
              <a:spLocks noChangeArrowheads="1"/>
            </p:cNvSpPr>
            <p:nvPr/>
          </p:nvSpPr>
          <p:spPr bwMode="auto">
            <a:xfrm>
              <a:off x="3600" y="3648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37986" name="Text Box 92"/>
            <p:cNvSpPr txBox="1">
              <a:spLocks noChangeArrowheads="1"/>
            </p:cNvSpPr>
            <p:nvPr/>
          </p:nvSpPr>
          <p:spPr bwMode="auto">
            <a:xfrm>
              <a:off x="3600" y="3120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37987" name="Text Box 93"/>
            <p:cNvSpPr txBox="1">
              <a:spLocks noChangeArrowheads="1"/>
            </p:cNvSpPr>
            <p:nvPr/>
          </p:nvSpPr>
          <p:spPr bwMode="auto">
            <a:xfrm>
              <a:off x="5040" y="3120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15</a:t>
              </a:r>
            </a:p>
          </p:txBody>
        </p:sp>
        <p:sp>
          <p:nvSpPr>
            <p:cNvPr id="37988" name="Text Box 94"/>
            <p:cNvSpPr txBox="1">
              <a:spLocks noChangeArrowheads="1"/>
            </p:cNvSpPr>
            <p:nvPr/>
          </p:nvSpPr>
          <p:spPr bwMode="auto">
            <a:xfrm>
              <a:off x="5040" y="3648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15</a:t>
              </a:r>
            </a:p>
          </p:txBody>
        </p:sp>
      </p:grpSp>
      <p:sp>
        <p:nvSpPr>
          <p:cNvPr id="37980" name="Text Box 95"/>
          <p:cNvSpPr txBox="1">
            <a:spLocks noChangeArrowheads="1"/>
          </p:cNvSpPr>
          <p:nvPr/>
        </p:nvSpPr>
        <p:spPr bwMode="auto">
          <a:xfrm>
            <a:off x="1752600" y="37338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1</a:t>
            </a:r>
          </a:p>
        </p:txBody>
      </p:sp>
      <p:sp>
        <p:nvSpPr>
          <p:cNvPr id="37981" name="Text Box 96"/>
          <p:cNvSpPr txBox="1">
            <a:spLocks noChangeArrowheads="1"/>
          </p:cNvSpPr>
          <p:nvPr/>
        </p:nvSpPr>
        <p:spPr bwMode="auto">
          <a:xfrm>
            <a:off x="1752600" y="44196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2</a:t>
            </a:r>
          </a:p>
        </p:txBody>
      </p:sp>
      <p:sp>
        <p:nvSpPr>
          <p:cNvPr id="37982" name="Text Box 97"/>
          <p:cNvSpPr txBox="1">
            <a:spLocks noChangeArrowheads="1"/>
          </p:cNvSpPr>
          <p:nvPr/>
        </p:nvSpPr>
        <p:spPr bwMode="auto">
          <a:xfrm>
            <a:off x="1752600" y="52578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3</a:t>
            </a:r>
          </a:p>
        </p:txBody>
      </p:sp>
      <p:sp>
        <p:nvSpPr>
          <p:cNvPr id="9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935843" y="0"/>
            <a:ext cx="7772400" cy="1143000"/>
          </a:xfrm>
        </p:spPr>
        <p:txBody>
          <a:bodyPr/>
          <a:lstStyle/>
          <a:p>
            <a:pPr algn="ctr"/>
            <a:r>
              <a:rPr lang="en-US" altLang="ko-KR" sz="3600" b="1" dirty="0">
                <a:latin typeface="Arial" charset="0"/>
                <a:ea typeface="굴림" charset="-127"/>
              </a:rPr>
              <a:t>RM (Rate Monotonic)</a:t>
            </a:r>
          </a:p>
        </p:txBody>
      </p:sp>
    </p:spTree>
    <p:extLst>
      <p:ext uri="{BB962C8B-B14F-4D97-AF65-F5344CB8AC3E}">
        <p14:creationId xmlns:p14="http://schemas.microsoft.com/office/powerpoint/2010/main" val="328903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2000"/>
                                        <p:tgtEl>
                                          <p:spTgt spid="651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2000"/>
                                        <p:tgtEl>
                                          <p:spTgt spid="651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3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5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34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5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331" grpId="0" animBg="1"/>
      <p:bldP spid="651336" grpId="0" animBg="1"/>
      <p:bldP spid="651340" grpId="0" animBg="1"/>
      <p:bldP spid="651341" grpId="0" animBg="1"/>
      <p:bldP spid="651341" grpId="1" animBg="1"/>
      <p:bldP spid="651341" grpId="2" animBg="1"/>
      <p:bldP spid="651342" grpId="0" animBg="1"/>
      <p:bldP spid="651343" grpId="0" animBg="1"/>
      <p:bldP spid="651344" grpId="0" animBg="1"/>
      <p:bldP spid="6513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ChangeArrowheads="1"/>
          </p:cNvSpPr>
          <p:nvPr/>
        </p:nvSpPr>
        <p:spPr bwMode="auto">
          <a:xfrm>
            <a:off x="4267200" y="5410200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20547" name="Rectangle 3"/>
          <p:cNvSpPr>
            <a:spLocks noChangeArrowheads="1"/>
          </p:cNvSpPr>
          <p:nvPr/>
        </p:nvSpPr>
        <p:spPr bwMode="auto">
          <a:xfrm>
            <a:off x="3352800" y="5410200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20548" name="Rectangle 4"/>
          <p:cNvSpPr>
            <a:spLocks noChangeArrowheads="1"/>
          </p:cNvSpPr>
          <p:nvPr/>
        </p:nvSpPr>
        <p:spPr bwMode="auto">
          <a:xfrm>
            <a:off x="3352800" y="4572000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4041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1988344" y="1268760"/>
            <a:ext cx="8222456" cy="4751040"/>
          </a:xfrm>
          <a:noFill/>
        </p:spPr>
        <p:txBody>
          <a:bodyPr/>
          <a:lstStyle/>
          <a:p>
            <a:r>
              <a:rPr lang="en-US" altLang="ko-KR" sz="2000" dirty="0">
                <a:latin typeface="Calibri" panose="020F0502020204030204" pitchFamily="34" charset="0"/>
                <a:ea typeface="굴림" charset="-127"/>
              </a:rPr>
              <a:t>Optimal dynamic priority scheduling</a:t>
            </a:r>
          </a:p>
          <a:p>
            <a:r>
              <a:rPr lang="en-US" altLang="ko-KR" sz="2000" dirty="0">
                <a:latin typeface="Calibri" panose="020F0502020204030204" pitchFamily="34" charset="0"/>
                <a:ea typeface="굴림" charset="-127"/>
              </a:rPr>
              <a:t>A task with a shorter deadline has a higher priority</a:t>
            </a:r>
          </a:p>
          <a:p>
            <a:r>
              <a:rPr lang="en-US" altLang="ko-KR" sz="2000" dirty="0">
                <a:latin typeface="Calibri" panose="020F0502020204030204" pitchFamily="34" charset="0"/>
                <a:ea typeface="굴림" charset="-127"/>
              </a:rPr>
              <a:t>Executes a job with the earliest deadline</a:t>
            </a:r>
          </a:p>
        </p:txBody>
      </p:sp>
      <p:sp>
        <p:nvSpPr>
          <p:cNvPr id="44042" name="Line 7"/>
          <p:cNvSpPr>
            <a:spLocks noChangeShapeType="1"/>
          </p:cNvSpPr>
          <p:nvPr/>
        </p:nvSpPr>
        <p:spPr bwMode="auto">
          <a:xfrm>
            <a:off x="2895600" y="41910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43" name="Line 8"/>
          <p:cNvSpPr>
            <a:spLocks noChangeShapeType="1"/>
          </p:cNvSpPr>
          <p:nvPr/>
        </p:nvSpPr>
        <p:spPr bwMode="auto">
          <a:xfrm>
            <a:off x="2895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44" name="Line 9"/>
          <p:cNvSpPr>
            <a:spLocks noChangeShapeType="1"/>
          </p:cNvSpPr>
          <p:nvPr/>
        </p:nvSpPr>
        <p:spPr bwMode="auto">
          <a:xfrm>
            <a:off x="3810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45" name="Line 10"/>
          <p:cNvSpPr>
            <a:spLocks noChangeShapeType="1"/>
          </p:cNvSpPr>
          <p:nvPr/>
        </p:nvSpPr>
        <p:spPr bwMode="auto">
          <a:xfrm>
            <a:off x="4267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46" name="Line 11"/>
          <p:cNvSpPr>
            <a:spLocks noChangeShapeType="1"/>
          </p:cNvSpPr>
          <p:nvPr/>
        </p:nvSpPr>
        <p:spPr bwMode="auto">
          <a:xfrm>
            <a:off x="4724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47" name="Line 12"/>
          <p:cNvSpPr>
            <a:spLocks noChangeShapeType="1"/>
          </p:cNvSpPr>
          <p:nvPr/>
        </p:nvSpPr>
        <p:spPr bwMode="auto">
          <a:xfrm>
            <a:off x="3352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48" name="Line 13"/>
          <p:cNvSpPr>
            <a:spLocks noChangeShapeType="1"/>
          </p:cNvSpPr>
          <p:nvPr/>
        </p:nvSpPr>
        <p:spPr bwMode="auto">
          <a:xfrm>
            <a:off x="5638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49" name="Line 14"/>
          <p:cNvSpPr>
            <a:spLocks noChangeShapeType="1"/>
          </p:cNvSpPr>
          <p:nvPr/>
        </p:nvSpPr>
        <p:spPr bwMode="auto">
          <a:xfrm>
            <a:off x="6096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50" name="Line 15"/>
          <p:cNvSpPr>
            <a:spLocks noChangeShapeType="1"/>
          </p:cNvSpPr>
          <p:nvPr/>
        </p:nvSpPr>
        <p:spPr bwMode="auto">
          <a:xfrm>
            <a:off x="5181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51" name="Line 16"/>
          <p:cNvSpPr>
            <a:spLocks noChangeShapeType="1"/>
          </p:cNvSpPr>
          <p:nvPr/>
        </p:nvSpPr>
        <p:spPr bwMode="auto">
          <a:xfrm>
            <a:off x="7010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52" name="Line 17"/>
          <p:cNvSpPr>
            <a:spLocks noChangeShapeType="1"/>
          </p:cNvSpPr>
          <p:nvPr/>
        </p:nvSpPr>
        <p:spPr bwMode="auto">
          <a:xfrm>
            <a:off x="6553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53" name="Line 18"/>
          <p:cNvSpPr>
            <a:spLocks noChangeShapeType="1"/>
          </p:cNvSpPr>
          <p:nvPr/>
        </p:nvSpPr>
        <p:spPr bwMode="auto">
          <a:xfrm>
            <a:off x="7924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54" name="Line 19"/>
          <p:cNvSpPr>
            <a:spLocks noChangeShapeType="1"/>
          </p:cNvSpPr>
          <p:nvPr/>
        </p:nvSpPr>
        <p:spPr bwMode="auto">
          <a:xfrm>
            <a:off x="7467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55" name="Line 20"/>
          <p:cNvSpPr>
            <a:spLocks noChangeShapeType="1"/>
          </p:cNvSpPr>
          <p:nvPr/>
        </p:nvSpPr>
        <p:spPr bwMode="auto">
          <a:xfrm>
            <a:off x="8839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56" name="Line 21"/>
          <p:cNvSpPr>
            <a:spLocks noChangeShapeType="1"/>
          </p:cNvSpPr>
          <p:nvPr/>
        </p:nvSpPr>
        <p:spPr bwMode="auto">
          <a:xfrm>
            <a:off x="8382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57" name="Line 22"/>
          <p:cNvSpPr>
            <a:spLocks noChangeShapeType="1"/>
          </p:cNvSpPr>
          <p:nvPr/>
        </p:nvSpPr>
        <p:spPr bwMode="auto">
          <a:xfrm>
            <a:off x="9753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58" name="Line 23"/>
          <p:cNvSpPr>
            <a:spLocks noChangeShapeType="1"/>
          </p:cNvSpPr>
          <p:nvPr/>
        </p:nvSpPr>
        <p:spPr bwMode="auto">
          <a:xfrm>
            <a:off x="9296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59" name="Rectangle 24"/>
          <p:cNvSpPr>
            <a:spLocks noChangeArrowheads="1"/>
          </p:cNvSpPr>
          <p:nvPr/>
        </p:nvSpPr>
        <p:spPr bwMode="auto">
          <a:xfrm>
            <a:off x="2895600" y="3810000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4060" name="Line 25"/>
          <p:cNvSpPr>
            <a:spLocks noChangeShapeType="1"/>
          </p:cNvSpPr>
          <p:nvPr/>
        </p:nvSpPr>
        <p:spPr bwMode="auto">
          <a:xfrm>
            <a:off x="9715500" y="4191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61" name="Line 26"/>
          <p:cNvSpPr>
            <a:spLocks noChangeShapeType="1"/>
          </p:cNvSpPr>
          <p:nvPr/>
        </p:nvSpPr>
        <p:spPr bwMode="auto">
          <a:xfrm>
            <a:off x="2895600" y="49530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62" name="Line 27"/>
          <p:cNvSpPr>
            <a:spLocks noChangeShapeType="1"/>
          </p:cNvSpPr>
          <p:nvPr/>
        </p:nvSpPr>
        <p:spPr bwMode="auto">
          <a:xfrm>
            <a:off x="2895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63" name="Line 28"/>
          <p:cNvSpPr>
            <a:spLocks noChangeShapeType="1"/>
          </p:cNvSpPr>
          <p:nvPr/>
        </p:nvSpPr>
        <p:spPr bwMode="auto">
          <a:xfrm>
            <a:off x="3810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64" name="Line 29"/>
          <p:cNvSpPr>
            <a:spLocks noChangeShapeType="1"/>
          </p:cNvSpPr>
          <p:nvPr/>
        </p:nvSpPr>
        <p:spPr bwMode="auto">
          <a:xfrm>
            <a:off x="4267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65" name="Line 30"/>
          <p:cNvSpPr>
            <a:spLocks noChangeShapeType="1"/>
          </p:cNvSpPr>
          <p:nvPr/>
        </p:nvSpPr>
        <p:spPr bwMode="auto">
          <a:xfrm>
            <a:off x="4724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66" name="Line 31"/>
          <p:cNvSpPr>
            <a:spLocks noChangeShapeType="1"/>
          </p:cNvSpPr>
          <p:nvPr/>
        </p:nvSpPr>
        <p:spPr bwMode="auto">
          <a:xfrm>
            <a:off x="3352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67" name="Line 32"/>
          <p:cNvSpPr>
            <a:spLocks noChangeShapeType="1"/>
          </p:cNvSpPr>
          <p:nvPr/>
        </p:nvSpPr>
        <p:spPr bwMode="auto">
          <a:xfrm>
            <a:off x="5638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68" name="Line 33"/>
          <p:cNvSpPr>
            <a:spLocks noChangeShapeType="1"/>
          </p:cNvSpPr>
          <p:nvPr/>
        </p:nvSpPr>
        <p:spPr bwMode="auto">
          <a:xfrm>
            <a:off x="6096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69" name="Line 34"/>
          <p:cNvSpPr>
            <a:spLocks noChangeShapeType="1"/>
          </p:cNvSpPr>
          <p:nvPr/>
        </p:nvSpPr>
        <p:spPr bwMode="auto">
          <a:xfrm>
            <a:off x="5181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70" name="Line 35"/>
          <p:cNvSpPr>
            <a:spLocks noChangeShapeType="1"/>
          </p:cNvSpPr>
          <p:nvPr/>
        </p:nvSpPr>
        <p:spPr bwMode="auto">
          <a:xfrm>
            <a:off x="7010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71" name="Line 36"/>
          <p:cNvSpPr>
            <a:spLocks noChangeShapeType="1"/>
          </p:cNvSpPr>
          <p:nvPr/>
        </p:nvSpPr>
        <p:spPr bwMode="auto">
          <a:xfrm>
            <a:off x="6553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72" name="Line 37"/>
          <p:cNvSpPr>
            <a:spLocks noChangeShapeType="1"/>
          </p:cNvSpPr>
          <p:nvPr/>
        </p:nvSpPr>
        <p:spPr bwMode="auto">
          <a:xfrm>
            <a:off x="7924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73" name="Line 38"/>
          <p:cNvSpPr>
            <a:spLocks noChangeShapeType="1"/>
          </p:cNvSpPr>
          <p:nvPr/>
        </p:nvSpPr>
        <p:spPr bwMode="auto">
          <a:xfrm>
            <a:off x="7467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74" name="Line 39"/>
          <p:cNvSpPr>
            <a:spLocks noChangeShapeType="1"/>
          </p:cNvSpPr>
          <p:nvPr/>
        </p:nvSpPr>
        <p:spPr bwMode="auto">
          <a:xfrm>
            <a:off x="8839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75" name="Line 40"/>
          <p:cNvSpPr>
            <a:spLocks noChangeShapeType="1"/>
          </p:cNvSpPr>
          <p:nvPr/>
        </p:nvSpPr>
        <p:spPr bwMode="auto">
          <a:xfrm>
            <a:off x="8382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76" name="Line 41"/>
          <p:cNvSpPr>
            <a:spLocks noChangeShapeType="1"/>
          </p:cNvSpPr>
          <p:nvPr/>
        </p:nvSpPr>
        <p:spPr bwMode="auto">
          <a:xfrm>
            <a:off x="9753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77" name="Line 42"/>
          <p:cNvSpPr>
            <a:spLocks noChangeShapeType="1"/>
          </p:cNvSpPr>
          <p:nvPr/>
        </p:nvSpPr>
        <p:spPr bwMode="auto">
          <a:xfrm>
            <a:off x="9296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78" name="Line 43"/>
          <p:cNvSpPr>
            <a:spLocks noChangeShapeType="1"/>
          </p:cNvSpPr>
          <p:nvPr/>
        </p:nvSpPr>
        <p:spPr bwMode="auto">
          <a:xfrm>
            <a:off x="9715500" y="4953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620588" name="Rectangle 44"/>
          <p:cNvSpPr>
            <a:spLocks noChangeArrowheads="1"/>
          </p:cNvSpPr>
          <p:nvPr/>
        </p:nvSpPr>
        <p:spPr bwMode="auto">
          <a:xfrm>
            <a:off x="2895600" y="4572000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4080" name="Line 45"/>
          <p:cNvSpPr>
            <a:spLocks noChangeShapeType="1"/>
          </p:cNvSpPr>
          <p:nvPr/>
        </p:nvSpPr>
        <p:spPr bwMode="auto">
          <a:xfrm>
            <a:off x="47244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4081" name="Line 46"/>
          <p:cNvSpPr>
            <a:spLocks noChangeShapeType="1"/>
          </p:cNvSpPr>
          <p:nvPr/>
        </p:nvSpPr>
        <p:spPr bwMode="auto">
          <a:xfrm>
            <a:off x="5181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4082" name="Text Box 47"/>
          <p:cNvSpPr txBox="1">
            <a:spLocks noChangeArrowheads="1"/>
          </p:cNvSpPr>
          <p:nvPr/>
        </p:nvSpPr>
        <p:spPr bwMode="auto">
          <a:xfrm>
            <a:off x="2057401" y="37338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(4,1)</a:t>
            </a:r>
          </a:p>
        </p:txBody>
      </p:sp>
      <p:sp>
        <p:nvSpPr>
          <p:cNvPr id="44083" name="Text Box 48"/>
          <p:cNvSpPr txBox="1">
            <a:spLocks noChangeArrowheads="1"/>
          </p:cNvSpPr>
          <p:nvPr/>
        </p:nvSpPr>
        <p:spPr bwMode="auto">
          <a:xfrm>
            <a:off x="2057401" y="44196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(5,2)</a:t>
            </a:r>
          </a:p>
        </p:txBody>
      </p:sp>
      <p:sp>
        <p:nvSpPr>
          <p:cNvPr id="44084" name="Line 49"/>
          <p:cNvSpPr>
            <a:spLocks noChangeShapeType="1"/>
          </p:cNvSpPr>
          <p:nvPr/>
        </p:nvSpPr>
        <p:spPr bwMode="auto">
          <a:xfrm>
            <a:off x="2895600" y="57912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85" name="Line 50"/>
          <p:cNvSpPr>
            <a:spLocks noChangeShapeType="1"/>
          </p:cNvSpPr>
          <p:nvPr/>
        </p:nvSpPr>
        <p:spPr bwMode="auto">
          <a:xfrm>
            <a:off x="2895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86" name="Line 51"/>
          <p:cNvSpPr>
            <a:spLocks noChangeShapeType="1"/>
          </p:cNvSpPr>
          <p:nvPr/>
        </p:nvSpPr>
        <p:spPr bwMode="auto">
          <a:xfrm>
            <a:off x="3810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87" name="Line 52"/>
          <p:cNvSpPr>
            <a:spLocks noChangeShapeType="1"/>
          </p:cNvSpPr>
          <p:nvPr/>
        </p:nvSpPr>
        <p:spPr bwMode="auto">
          <a:xfrm>
            <a:off x="4267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88" name="Line 53"/>
          <p:cNvSpPr>
            <a:spLocks noChangeShapeType="1"/>
          </p:cNvSpPr>
          <p:nvPr/>
        </p:nvSpPr>
        <p:spPr bwMode="auto">
          <a:xfrm>
            <a:off x="4724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89" name="Line 54"/>
          <p:cNvSpPr>
            <a:spLocks noChangeShapeType="1"/>
          </p:cNvSpPr>
          <p:nvPr/>
        </p:nvSpPr>
        <p:spPr bwMode="auto">
          <a:xfrm>
            <a:off x="3352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90" name="Line 55"/>
          <p:cNvSpPr>
            <a:spLocks noChangeShapeType="1"/>
          </p:cNvSpPr>
          <p:nvPr/>
        </p:nvSpPr>
        <p:spPr bwMode="auto">
          <a:xfrm>
            <a:off x="5638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91" name="Line 56"/>
          <p:cNvSpPr>
            <a:spLocks noChangeShapeType="1"/>
          </p:cNvSpPr>
          <p:nvPr/>
        </p:nvSpPr>
        <p:spPr bwMode="auto">
          <a:xfrm>
            <a:off x="6096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92" name="Line 57"/>
          <p:cNvSpPr>
            <a:spLocks noChangeShapeType="1"/>
          </p:cNvSpPr>
          <p:nvPr/>
        </p:nvSpPr>
        <p:spPr bwMode="auto">
          <a:xfrm>
            <a:off x="5181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93" name="Line 58"/>
          <p:cNvSpPr>
            <a:spLocks noChangeShapeType="1"/>
          </p:cNvSpPr>
          <p:nvPr/>
        </p:nvSpPr>
        <p:spPr bwMode="auto">
          <a:xfrm>
            <a:off x="7010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94" name="Line 59"/>
          <p:cNvSpPr>
            <a:spLocks noChangeShapeType="1"/>
          </p:cNvSpPr>
          <p:nvPr/>
        </p:nvSpPr>
        <p:spPr bwMode="auto">
          <a:xfrm>
            <a:off x="6553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95" name="Line 60"/>
          <p:cNvSpPr>
            <a:spLocks noChangeShapeType="1"/>
          </p:cNvSpPr>
          <p:nvPr/>
        </p:nvSpPr>
        <p:spPr bwMode="auto">
          <a:xfrm>
            <a:off x="7924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96" name="Line 61"/>
          <p:cNvSpPr>
            <a:spLocks noChangeShapeType="1"/>
          </p:cNvSpPr>
          <p:nvPr/>
        </p:nvSpPr>
        <p:spPr bwMode="auto">
          <a:xfrm>
            <a:off x="7467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97" name="Line 62"/>
          <p:cNvSpPr>
            <a:spLocks noChangeShapeType="1"/>
          </p:cNvSpPr>
          <p:nvPr/>
        </p:nvSpPr>
        <p:spPr bwMode="auto">
          <a:xfrm>
            <a:off x="8839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98" name="Line 63"/>
          <p:cNvSpPr>
            <a:spLocks noChangeShapeType="1"/>
          </p:cNvSpPr>
          <p:nvPr/>
        </p:nvSpPr>
        <p:spPr bwMode="auto">
          <a:xfrm>
            <a:off x="8382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099" name="Line 64"/>
          <p:cNvSpPr>
            <a:spLocks noChangeShapeType="1"/>
          </p:cNvSpPr>
          <p:nvPr/>
        </p:nvSpPr>
        <p:spPr bwMode="auto">
          <a:xfrm>
            <a:off x="9753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100" name="Line 65"/>
          <p:cNvSpPr>
            <a:spLocks noChangeShapeType="1"/>
          </p:cNvSpPr>
          <p:nvPr/>
        </p:nvSpPr>
        <p:spPr bwMode="auto">
          <a:xfrm>
            <a:off x="9296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4101" name="Line 66"/>
          <p:cNvSpPr>
            <a:spLocks noChangeShapeType="1"/>
          </p:cNvSpPr>
          <p:nvPr/>
        </p:nvSpPr>
        <p:spPr bwMode="auto">
          <a:xfrm>
            <a:off x="9715500" y="5791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620611" name="Rectangle 67"/>
          <p:cNvSpPr>
            <a:spLocks noChangeArrowheads="1"/>
          </p:cNvSpPr>
          <p:nvPr/>
        </p:nvSpPr>
        <p:spPr bwMode="auto">
          <a:xfrm>
            <a:off x="2895600" y="5410200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4103" name="Line 68"/>
          <p:cNvSpPr>
            <a:spLocks noChangeShapeType="1"/>
          </p:cNvSpPr>
          <p:nvPr/>
        </p:nvSpPr>
        <p:spPr bwMode="auto">
          <a:xfrm>
            <a:off x="6096000" y="5181600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4104" name="Text Box 69"/>
          <p:cNvSpPr txBox="1">
            <a:spLocks noChangeArrowheads="1"/>
          </p:cNvSpPr>
          <p:nvPr/>
        </p:nvSpPr>
        <p:spPr bwMode="auto">
          <a:xfrm>
            <a:off x="2057401" y="52578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(7,2)</a:t>
            </a:r>
          </a:p>
        </p:txBody>
      </p:sp>
      <p:sp>
        <p:nvSpPr>
          <p:cNvPr id="620614" name="Rectangle 70"/>
          <p:cNvSpPr>
            <a:spLocks noChangeArrowheads="1"/>
          </p:cNvSpPr>
          <p:nvPr/>
        </p:nvSpPr>
        <p:spPr bwMode="auto">
          <a:xfrm>
            <a:off x="2895600" y="4572000"/>
            <a:ext cx="9144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20615" name="Rectangle 71"/>
          <p:cNvSpPr>
            <a:spLocks noChangeArrowheads="1"/>
          </p:cNvSpPr>
          <p:nvPr/>
        </p:nvSpPr>
        <p:spPr bwMode="auto">
          <a:xfrm>
            <a:off x="2895600" y="5410200"/>
            <a:ext cx="9144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20616" name="Rectangle 72"/>
          <p:cNvSpPr>
            <a:spLocks noChangeArrowheads="1"/>
          </p:cNvSpPr>
          <p:nvPr/>
        </p:nvSpPr>
        <p:spPr bwMode="auto">
          <a:xfrm>
            <a:off x="2895600" y="38100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4108" name="Line 73"/>
          <p:cNvSpPr>
            <a:spLocks noChangeShapeType="1"/>
          </p:cNvSpPr>
          <p:nvPr/>
        </p:nvSpPr>
        <p:spPr bwMode="auto">
          <a:xfrm>
            <a:off x="28956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4109" name="Line 74"/>
          <p:cNvSpPr>
            <a:spLocks noChangeShapeType="1"/>
          </p:cNvSpPr>
          <p:nvPr/>
        </p:nvSpPr>
        <p:spPr bwMode="auto">
          <a:xfrm>
            <a:off x="2895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4110" name="Line 75"/>
          <p:cNvSpPr>
            <a:spLocks noChangeShapeType="1"/>
          </p:cNvSpPr>
          <p:nvPr/>
        </p:nvSpPr>
        <p:spPr bwMode="auto">
          <a:xfrm>
            <a:off x="2895600" y="5181600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20620" name="Rectangle 76"/>
          <p:cNvSpPr>
            <a:spLocks noChangeArrowheads="1"/>
          </p:cNvSpPr>
          <p:nvPr/>
        </p:nvSpPr>
        <p:spPr bwMode="auto">
          <a:xfrm>
            <a:off x="3352800" y="4572000"/>
            <a:ext cx="9144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20621" name="Rectangle 77"/>
          <p:cNvSpPr>
            <a:spLocks noChangeArrowheads="1"/>
          </p:cNvSpPr>
          <p:nvPr/>
        </p:nvSpPr>
        <p:spPr bwMode="auto">
          <a:xfrm>
            <a:off x="3352800" y="5410200"/>
            <a:ext cx="9144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20622" name="Rectangle 78"/>
          <p:cNvSpPr>
            <a:spLocks noChangeArrowheads="1"/>
          </p:cNvSpPr>
          <p:nvPr/>
        </p:nvSpPr>
        <p:spPr bwMode="auto">
          <a:xfrm>
            <a:off x="4267200" y="5410200"/>
            <a:ext cx="9144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grpSp>
        <p:nvGrpSpPr>
          <p:cNvPr id="44114" name="Group 79"/>
          <p:cNvGrpSpPr>
            <a:grpSpLocks/>
          </p:cNvGrpSpPr>
          <p:nvPr/>
        </p:nvGrpSpPr>
        <p:grpSpPr bwMode="auto">
          <a:xfrm>
            <a:off x="5029201" y="4953003"/>
            <a:ext cx="4935538" cy="1208088"/>
            <a:chOff x="2208" y="3120"/>
            <a:chExt cx="3109" cy="761"/>
          </a:xfrm>
        </p:grpSpPr>
        <p:sp>
          <p:nvSpPr>
            <p:cNvPr id="44118" name="Text Box 80"/>
            <p:cNvSpPr txBox="1">
              <a:spLocks noChangeArrowheads="1"/>
            </p:cNvSpPr>
            <p:nvPr/>
          </p:nvSpPr>
          <p:spPr bwMode="auto">
            <a:xfrm>
              <a:off x="2208" y="3648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44119" name="Text Box 81"/>
            <p:cNvSpPr txBox="1">
              <a:spLocks noChangeArrowheads="1"/>
            </p:cNvSpPr>
            <p:nvPr/>
          </p:nvSpPr>
          <p:spPr bwMode="auto">
            <a:xfrm>
              <a:off x="2208" y="3120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44120" name="Text Box 82"/>
            <p:cNvSpPr txBox="1">
              <a:spLocks noChangeArrowheads="1"/>
            </p:cNvSpPr>
            <p:nvPr/>
          </p:nvSpPr>
          <p:spPr bwMode="auto">
            <a:xfrm>
              <a:off x="3600" y="3648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44121" name="Text Box 83"/>
            <p:cNvSpPr txBox="1">
              <a:spLocks noChangeArrowheads="1"/>
            </p:cNvSpPr>
            <p:nvPr/>
          </p:nvSpPr>
          <p:spPr bwMode="auto">
            <a:xfrm>
              <a:off x="3600" y="3120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44122" name="Text Box 84"/>
            <p:cNvSpPr txBox="1">
              <a:spLocks noChangeArrowheads="1"/>
            </p:cNvSpPr>
            <p:nvPr/>
          </p:nvSpPr>
          <p:spPr bwMode="auto">
            <a:xfrm>
              <a:off x="5040" y="3120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15</a:t>
              </a:r>
            </a:p>
          </p:txBody>
        </p:sp>
        <p:sp>
          <p:nvSpPr>
            <p:cNvPr id="44123" name="Text Box 85"/>
            <p:cNvSpPr txBox="1">
              <a:spLocks noChangeArrowheads="1"/>
            </p:cNvSpPr>
            <p:nvPr/>
          </p:nvSpPr>
          <p:spPr bwMode="auto">
            <a:xfrm>
              <a:off x="5040" y="3648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15</a:t>
              </a:r>
            </a:p>
          </p:txBody>
        </p:sp>
      </p:grpSp>
      <p:sp>
        <p:nvSpPr>
          <p:cNvPr id="44115" name="Text Box 86"/>
          <p:cNvSpPr txBox="1">
            <a:spLocks noChangeArrowheads="1"/>
          </p:cNvSpPr>
          <p:nvPr/>
        </p:nvSpPr>
        <p:spPr bwMode="auto">
          <a:xfrm>
            <a:off x="1752600" y="37338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1</a:t>
            </a:r>
          </a:p>
        </p:txBody>
      </p:sp>
      <p:sp>
        <p:nvSpPr>
          <p:cNvPr id="44116" name="Text Box 87"/>
          <p:cNvSpPr txBox="1">
            <a:spLocks noChangeArrowheads="1"/>
          </p:cNvSpPr>
          <p:nvPr/>
        </p:nvSpPr>
        <p:spPr bwMode="auto">
          <a:xfrm>
            <a:off x="1752600" y="44196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2</a:t>
            </a:r>
          </a:p>
        </p:txBody>
      </p:sp>
      <p:sp>
        <p:nvSpPr>
          <p:cNvPr id="44117" name="Text Box 88"/>
          <p:cNvSpPr txBox="1">
            <a:spLocks noChangeArrowheads="1"/>
          </p:cNvSpPr>
          <p:nvPr/>
        </p:nvSpPr>
        <p:spPr bwMode="auto">
          <a:xfrm>
            <a:off x="1752600" y="52578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3</a:t>
            </a:r>
          </a:p>
        </p:txBody>
      </p:sp>
      <p:sp>
        <p:nvSpPr>
          <p:cNvPr id="89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938564" y="0"/>
            <a:ext cx="7772400" cy="1143000"/>
          </a:xfrm>
        </p:spPr>
        <p:txBody>
          <a:bodyPr/>
          <a:lstStyle/>
          <a:p>
            <a:pPr algn="ctr"/>
            <a:r>
              <a:rPr lang="en-US" altLang="ko-KR" sz="3600" b="1" dirty="0">
                <a:latin typeface="Arial" charset="0"/>
                <a:ea typeface="굴림" charset="-127"/>
              </a:rPr>
              <a:t>EDF (Earliest Deadline First)</a:t>
            </a:r>
          </a:p>
        </p:txBody>
      </p:sp>
    </p:spTree>
    <p:extLst>
      <p:ext uri="{BB962C8B-B14F-4D97-AF65-F5344CB8AC3E}">
        <p14:creationId xmlns:p14="http://schemas.microsoft.com/office/powerpoint/2010/main" val="206322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6206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0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2000"/>
                                        <p:tgtEl>
                                          <p:spTgt spid="620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546" grpId="0" animBg="1"/>
      <p:bldP spid="620547" grpId="0" animBg="1"/>
      <p:bldP spid="620547" grpId="1" animBg="1"/>
      <p:bldP spid="620548" grpId="0" animBg="1"/>
      <p:bldP spid="620588" grpId="0" animBg="1"/>
      <p:bldP spid="620611" grpId="0" animBg="1"/>
      <p:bldP spid="620614" grpId="0" animBg="1"/>
      <p:bldP spid="620615" grpId="0" animBg="1"/>
      <p:bldP spid="620616" grpId="0" animBg="1"/>
      <p:bldP spid="620620" grpId="0" animBg="1"/>
      <p:bldP spid="620620" grpId="1" animBg="1"/>
      <p:bldP spid="620621" grpId="0" animBg="1"/>
      <p:bldP spid="620621" grpId="1" animBg="1"/>
      <p:bldP spid="6206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Rectangle 2"/>
          <p:cNvSpPr>
            <a:spLocks noChangeArrowheads="1"/>
          </p:cNvSpPr>
          <p:nvPr/>
        </p:nvSpPr>
        <p:spPr bwMode="auto">
          <a:xfrm>
            <a:off x="5181600" y="3810000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5062" name="Rectangle 3"/>
          <p:cNvSpPr>
            <a:spLocks noChangeArrowheads="1"/>
          </p:cNvSpPr>
          <p:nvPr/>
        </p:nvSpPr>
        <p:spPr bwMode="auto">
          <a:xfrm>
            <a:off x="4267200" y="5410200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5063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938564" y="0"/>
            <a:ext cx="7772400" cy="1143000"/>
          </a:xfrm>
        </p:spPr>
        <p:txBody>
          <a:bodyPr/>
          <a:lstStyle/>
          <a:p>
            <a:pPr algn="ctr"/>
            <a:r>
              <a:rPr lang="en-US" altLang="ko-KR" sz="3600" b="1" dirty="0">
                <a:latin typeface="Arial" charset="0"/>
                <a:ea typeface="굴림" charset="-127"/>
              </a:rPr>
              <a:t>EDF (Earliest Deadline First)</a:t>
            </a:r>
          </a:p>
        </p:txBody>
      </p:sp>
      <p:sp>
        <p:nvSpPr>
          <p:cNvPr id="45064" name="Rectangle 5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r>
              <a:rPr lang="en-US" altLang="ko-KR" sz="2000" dirty="0">
                <a:latin typeface="Calibri" panose="020F0502020204030204" pitchFamily="34" charset="0"/>
                <a:ea typeface="굴림" charset="-127"/>
              </a:rPr>
              <a:t>Executes a job with the earliest deadline</a:t>
            </a:r>
          </a:p>
        </p:txBody>
      </p:sp>
      <p:sp>
        <p:nvSpPr>
          <p:cNvPr id="45065" name="Line 6"/>
          <p:cNvSpPr>
            <a:spLocks noChangeShapeType="1"/>
          </p:cNvSpPr>
          <p:nvPr/>
        </p:nvSpPr>
        <p:spPr bwMode="auto">
          <a:xfrm>
            <a:off x="2895600" y="41910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66" name="Line 7"/>
          <p:cNvSpPr>
            <a:spLocks noChangeShapeType="1"/>
          </p:cNvSpPr>
          <p:nvPr/>
        </p:nvSpPr>
        <p:spPr bwMode="auto">
          <a:xfrm>
            <a:off x="2895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67" name="Line 8"/>
          <p:cNvSpPr>
            <a:spLocks noChangeShapeType="1"/>
          </p:cNvSpPr>
          <p:nvPr/>
        </p:nvSpPr>
        <p:spPr bwMode="auto">
          <a:xfrm>
            <a:off x="3810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68" name="Line 9"/>
          <p:cNvSpPr>
            <a:spLocks noChangeShapeType="1"/>
          </p:cNvSpPr>
          <p:nvPr/>
        </p:nvSpPr>
        <p:spPr bwMode="auto">
          <a:xfrm>
            <a:off x="4267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69" name="Line 10"/>
          <p:cNvSpPr>
            <a:spLocks noChangeShapeType="1"/>
          </p:cNvSpPr>
          <p:nvPr/>
        </p:nvSpPr>
        <p:spPr bwMode="auto">
          <a:xfrm>
            <a:off x="4724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70" name="Line 11"/>
          <p:cNvSpPr>
            <a:spLocks noChangeShapeType="1"/>
          </p:cNvSpPr>
          <p:nvPr/>
        </p:nvSpPr>
        <p:spPr bwMode="auto">
          <a:xfrm>
            <a:off x="3352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71" name="Line 12"/>
          <p:cNvSpPr>
            <a:spLocks noChangeShapeType="1"/>
          </p:cNvSpPr>
          <p:nvPr/>
        </p:nvSpPr>
        <p:spPr bwMode="auto">
          <a:xfrm>
            <a:off x="5638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72" name="Line 13"/>
          <p:cNvSpPr>
            <a:spLocks noChangeShapeType="1"/>
          </p:cNvSpPr>
          <p:nvPr/>
        </p:nvSpPr>
        <p:spPr bwMode="auto">
          <a:xfrm>
            <a:off x="6096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73" name="Line 14"/>
          <p:cNvSpPr>
            <a:spLocks noChangeShapeType="1"/>
          </p:cNvSpPr>
          <p:nvPr/>
        </p:nvSpPr>
        <p:spPr bwMode="auto">
          <a:xfrm>
            <a:off x="5181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74" name="Line 15"/>
          <p:cNvSpPr>
            <a:spLocks noChangeShapeType="1"/>
          </p:cNvSpPr>
          <p:nvPr/>
        </p:nvSpPr>
        <p:spPr bwMode="auto">
          <a:xfrm>
            <a:off x="7010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75" name="Line 16"/>
          <p:cNvSpPr>
            <a:spLocks noChangeShapeType="1"/>
          </p:cNvSpPr>
          <p:nvPr/>
        </p:nvSpPr>
        <p:spPr bwMode="auto">
          <a:xfrm>
            <a:off x="6553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76" name="Line 17"/>
          <p:cNvSpPr>
            <a:spLocks noChangeShapeType="1"/>
          </p:cNvSpPr>
          <p:nvPr/>
        </p:nvSpPr>
        <p:spPr bwMode="auto">
          <a:xfrm>
            <a:off x="7924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77" name="Line 18"/>
          <p:cNvSpPr>
            <a:spLocks noChangeShapeType="1"/>
          </p:cNvSpPr>
          <p:nvPr/>
        </p:nvSpPr>
        <p:spPr bwMode="auto">
          <a:xfrm>
            <a:off x="7467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78" name="Line 19"/>
          <p:cNvSpPr>
            <a:spLocks noChangeShapeType="1"/>
          </p:cNvSpPr>
          <p:nvPr/>
        </p:nvSpPr>
        <p:spPr bwMode="auto">
          <a:xfrm>
            <a:off x="8839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79" name="Line 20"/>
          <p:cNvSpPr>
            <a:spLocks noChangeShapeType="1"/>
          </p:cNvSpPr>
          <p:nvPr/>
        </p:nvSpPr>
        <p:spPr bwMode="auto">
          <a:xfrm>
            <a:off x="8382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80" name="Line 21"/>
          <p:cNvSpPr>
            <a:spLocks noChangeShapeType="1"/>
          </p:cNvSpPr>
          <p:nvPr/>
        </p:nvSpPr>
        <p:spPr bwMode="auto">
          <a:xfrm>
            <a:off x="9753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81" name="Line 22"/>
          <p:cNvSpPr>
            <a:spLocks noChangeShapeType="1"/>
          </p:cNvSpPr>
          <p:nvPr/>
        </p:nvSpPr>
        <p:spPr bwMode="auto">
          <a:xfrm>
            <a:off x="9296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621591" name="Rectangle 23"/>
          <p:cNvSpPr>
            <a:spLocks noChangeArrowheads="1"/>
          </p:cNvSpPr>
          <p:nvPr/>
        </p:nvSpPr>
        <p:spPr bwMode="auto">
          <a:xfrm>
            <a:off x="4724400" y="3810000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5083" name="Line 24"/>
          <p:cNvSpPr>
            <a:spLocks noChangeShapeType="1"/>
          </p:cNvSpPr>
          <p:nvPr/>
        </p:nvSpPr>
        <p:spPr bwMode="auto">
          <a:xfrm>
            <a:off x="9715500" y="4191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84" name="Line 25"/>
          <p:cNvSpPr>
            <a:spLocks noChangeShapeType="1"/>
          </p:cNvSpPr>
          <p:nvPr/>
        </p:nvSpPr>
        <p:spPr bwMode="auto">
          <a:xfrm>
            <a:off x="2895600" y="49530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85" name="Line 26"/>
          <p:cNvSpPr>
            <a:spLocks noChangeShapeType="1"/>
          </p:cNvSpPr>
          <p:nvPr/>
        </p:nvSpPr>
        <p:spPr bwMode="auto">
          <a:xfrm>
            <a:off x="2895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86" name="Line 27"/>
          <p:cNvSpPr>
            <a:spLocks noChangeShapeType="1"/>
          </p:cNvSpPr>
          <p:nvPr/>
        </p:nvSpPr>
        <p:spPr bwMode="auto">
          <a:xfrm>
            <a:off x="3810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87" name="Line 28"/>
          <p:cNvSpPr>
            <a:spLocks noChangeShapeType="1"/>
          </p:cNvSpPr>
          <p:nvPr/>
        </p:nvSpPr>
        <p:spPr bwMode="auto">
          <a:xfrm>
            <a:off x="4267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88" name="Line 29"/>
          <p:cNvSpPr>
            <a:spLocks noChangeShapeType="1"/>
          </p:cNvSpPr>
          <p:nvPr/>
        </p:nvSpPr>
        <p:spPr bwMode="auto">
          <a:xfrm>
            <a:off x="4724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89" name="Line 30"/>
          <p:cNvSpPr>
            <a:spLocks noChangeShapeType="1"/>
          </p:cNvSpPr>
          <p:nvPr/>
        </p:nvSpPr>
        <p:spPr bwMode="auto">
          <a:xfrm>
            <a:off x="3352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90" name="Line 31"/>
          <p:cNvSpPr>
            <a:spLocks noChangeShapeType="1"/>
          </p:cNvSpPr>
          <p:nvPr/>
        </p:nvSpPr>
        <p:spPr bwMode="auto">
          <a:xfrm>
            <a:off x="5638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91" name="Line 32"/>
          <p:cNvSpPr>
            <a:spLocks noChangeShapeType="1"/>
          </p:cNvSpPr>
          <p:nvPr/>
        </p:nvSpPr>
        <p:spPr bwMode="auto">
          <a:xfrm>
            <a:off x="6096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92" name="Line 33"/>
          <p:cNvSpPr>
            <a:spLocks noChangeShapeType="1"/>
          </p:cNvSpPr>
          <p:nvPr/>
        </p:nvSpPr>
        <p:spPr bwMode="auto">
          <a:xfrm>
            <a:off x="5181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93" name="Line 34"/>
          <p:cNvSpPr>
            <a:spLocks noChangeShapeType="1"/>
          </p:cNvSpPr>
          <p:nvPr/>
        </p:nvSpPr>
        <p:spPr bwMode="auto">
          <a:xfrm>
            <a:off x="7010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94" name="Line 35"/>
          <p:cNvSpPr>
            <a:spLocks noChangeShapeType="1"/>
          </p:cNvSpPr>
          <p:nvPr/>
        </p:nvSpPr>
        <p:spPr bwMode="auto">
          <a:xfrm>
            <a:off x="6553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95" name="Line 36"/>
          <p:cNvSpPr>
            <a:spLocks noChangeShapeType="1"/>
          </p:cNvSpPr>
          <p:nvPr/>
        </p:nvSpPr>
        <p:spPr bwMode="auto">
          <a:xfrm>
            <a:off x="7924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96" name="Line 37"/>
          <p:cNvSpPr>
            <a:spLocks noChangeShapeType="1"/>
          </p:cNvSpPr>
          <p:nvPr/>
        </p:nvSpPr>
        <p:spPr bwMode="auto">
          <a:xfrm>
            <a:off x="7467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97" name="Line 38"/>
          <p:cNvSpPr>
            <a:spLocks noChangeShapeType="1"/>
          </p:cNvSpPr>
          <p:nvPr/>
        </p:nvSpPr>
        <p:spPr bwMode="auto">
          <a:xfrm>
            <a:off x="8839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98" name="Line 39"/>
          <p:cNvSpPr>
            <a:spLocks noChangeShapeType="1"/>
          </p:cNvSpPr>
          <p:nvPr/>
        </p:nvSpPr>
        <p:spPr bwMode="auto">
          <a:xfrm>
            <a:off x="8382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099" name="Line 40"/>
          <p:cNvSpPr>
            <a:spLocks noChangeShapeType="1"/>
          </p:cNvSpPr>
          <p:nvPr/>
        </p:nvSpPr>
        <p:spPr bwMode="auto">
          <a:xfrm>
            <a:off x="9753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100" name="Line 41"/>
          <p:cNvSpPr>
            <a:spLocks noChangeShapeType="1"/>
          </p:cNvSpPr>
          <p:nvPr/>
        </p:nvSpPr>
        <p:spPr bwMode="auto">
          <a:xfrm>
            <a:off x="9296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101" name="Line 42"/>
          <p:cNvSpPr>
            <a:spLocks noChangeShapeType="1"/>
          </p:cNvSpPr>
          <p:nvPr/>
        </p:nvSpPr>
        <p:spPr bwMode="auto">
          <a:xfrm>
            <a:off x="9715500" y="4953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102" name="Line 43"/>
          <p:cNvSpPr>
            <a:spLocks noChangeShapeType="1"/>
          </p:cNvSpPr>
          <p:nvPr/>
        </p:nvSpPr>
        <p:spPr bwMode="auto">
          <a:xfrm>
            <a:off x="5181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5103" name="Text Box 44"/>
          <p:cNvSpPr txBox="1">
            <a:spLocks noChangeArrowheads="1"/>
          </p:cNvSpPr>
          <p:nvPr/>
        </p:nvSpPr>
        <p:spPr bwMode="auto">
          <a:xfrm>
            <a:off x="2057401" y="37338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(4,1)</a:t>
            </a:r>
          </a:p>
        </p:txBody>
      </p:sp>
      <p:sp>
        <p:nvSpPr>
          <p:cNvPr id="45104" name="Text Box 45"/>
          <p:cNvSpPr txBox="1">
            <a:spLocks noChangeArrowheads="1"/>
          </p:cNvSpPr>
          <p:nvPr/>
        </p:nvSpPr>
        <p:spPr bwMode="auto">
          <a:xfrm>
            <a:off x="2057401" y="44196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(5,2)</a:t>
            </a:r>
          </a:p>
        </p:txBody>
      </p:sp>
      <p:sp>
        <p:nvSpPr>
          <p:cNvPr id="45105" name="Line 46"/>
          <p:cNvSpPr>
            <a:spLocks noChangeShapeType="1"/>
          </p:cNvSpPr>
          <p:nvPr/>
        </p:nvSpPr>
        <p:spPr bwMode="auto">
          <a:xfrm>
            <a:off x="2895600" y="57912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106" name="Line 47"/>
          <p:cNvSpPr>
            <a:spLocks noChangeShapeType="1"/>
          </p:cNvSpPr>
          <p:nvPr/>
        </p:nvSpPr>
        <p:spPr bwMode="auto">
          <a:xfrm>
            <a:off x="2895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107" name="Line 48"/>
          <p:cNvSpPr>
            <a:spLocks noChangeShapeType="1"/>
          </p:cNvSpPr>
          <p:nvPr/>
        </p:nvSpPr>
        <p:spPr bwMode="auto">
          <a:xfrm>
            <a:off x="3810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108" name="Line 49"/>
          <p:cNvSpPr>
            <a:spLocks noChangeShapeType="1"/>
          </p:cNvSpPr>
          <p:nvPr/>
        </p:nvSpPr>
        <p:spPr bwMode="auto">
          <a:xfrm>
            <a:off x="4267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109" name="Line 50"/>
          <p:cNvSpPr>
            <a:spLocks noChangeShapeType="1"/>
          </p:cNvSpPr>
          <p:nvPr/>
        </p:nvSpPr>
        <p:spPr bwMode="auto">
          <a:xfrm>
            <a:off x="4724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110" name="Line 51"/>
          <p:cNvSpPr>
            <a:spLocks noChangeShapeType="1"/>
          </p:cNvSpPr>
          <p:nvPr/>
        </p:nvSpPr>
        <p:spPr bwMode="auto">
          <a:xfrm>
            <a:off x="3352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111" name="Line 52"/>
          <p:cNvSpPr>
            <a:spLocks noChangeShapeType="1"/>
          </p:cNvSpPr>
          <p:nvPr/>
        </p:nvSpPr>
        <p:spPr bwMode="auto">
          <a:xfrm>
            <a:off x="5638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112" name="Line 53"/>
          <p:cNvSpPr>
            <a:spLocks noChangeShapeType="1"/>
          </p:cNvSpPr>
          <p:nvPr/>
        </p:nvSpPr>
        <p:spPr bwMode="auto">
          <a:xfrm>
            <a:off x="6096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113" name="Line 54"/>
          <p:cNvSpPr>
            <a:spLocks noChangeShapeType="1"/>
          </p:cNvSpPr>
          <p:nvPr/>
        </p:nvSpPr>
        <p:spPr bwMode="auto">
          <a:xfrm>
            <a:off x="5181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114" name="Line 55"/>
          <p:cNvSpPr>
            <a:spLocks noChangeShapeType="1"/>
          </p:cNvSpPr>
          <p:nvPr/>
        </p:nvSpPr>
        <p:spPr bwMode="auto">
          <a:xfrm>
            <a:off x="7010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115" name="Line 56"/>
          <p:cNvSpPr>
            <a:spLocks noChangeShapeType="1"/>
          </p:cNvSpPr>
          <p:nvPr/>
        </p:nvSpPr>
        <p:spPr bwMode="auto">
          <a:xfrm>
            <a:off x="6553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116" name="Line 57"/>
          <p:cNvSpPr>
            <a:spLocks noChangeShapeType="1"/>
          </p:cNvSpPr>
          <p:nvPr/>
        </p:nvSpPr>
        <p:spPr bwMode="auto">
          <a:xfrm>
            <a:off x="7924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117" name="Line 58"/>
          <p:cNvSpPr>
            <a:spLocks noChangeShapeType="1"/>
          </p:cNvSpPr>
          <p:nvPr/>
        </p:nvSpPr>
        <p:spPr bwMode="auto">
          <a:xfrm>
            <a:off x="7467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118" name="Line 59"/>
          <p:cNvSpPr>
            <a:spLocks noChangeShapeType="1"/>
          </p:cNvSpPr>
          <p:nvPr/>
        </p:nvSpPr>
        <p:spPr bwMode="auto">
          <a:xfrm>
            <a:off x="8839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119" name="Line 60"/>
          <p:cNvSpPr>
            <a:spLocks noChangeShapeType="1"/>
          </p:cNvSpPr>
          <p:nvPr/>
        </p:nvSpPr>
        <p:spPr bwMode="auto">
          <a:xfrm>
            <a:off x="8382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120" name="Line 61"/>
          <p:cNvSpPr>
            <a:spLocks noChangeShapeType="1"/>
          </p:cNvSpPr>
          <p:nvPr/>
        </p:nvSpPr>
        <p:spPr bwMode="auto">
          <a:xfrm>
            <a:off x="9753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121" name="Line 62"/>
          <p:cNvSpPr>
            <a:spLocks noChangeShapeType="1"/>
          </p:cNvSpPr>
          <p:nvPr/>
        </p:nvSpPr>
        <p:spPr bwMode="auto">
          <a:xfrm>
            <a:off x="9296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5122" name="Line 63"/>
          <p:cNvSpPr>
            <a:spLocks noChangeShapeType="1"/>
          </p:cNvSpPr>
          <p:nvPr/>
        </p:nvSpPr>
        <p:spPr bwMode="auto">
          <a:xfrm>
            <a:off x="9715500" y="5791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621632" name="Rectangle 64"/>
          <p:cNvSpPr>
            <a:spLocks noChangeArrowheads="1"/>
          </p:cNvSpPr>
          <p:nvPr/>
        </p:nvSpPr>
        <p:spPr bwMode="auto">
          <a:xfrm>
            <a:off x="5181600" y="4572000"/>
            <a:ext cx="914400" cy="3810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5124" name="Line 65"/>
          <p:cNvSpPr>
            <a:spLocks noChangeShapeType="1"/>
          </p:cNvSpPr>
          <p:nvPr/>
        </p:nvSpPr>
        <p:spPr bwMode="auto">
          <a:xfrm>
            <a:off x="6096000" y="5181600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5125" name="Text Box 66"/>
          <p:cNvSpPr txBox="1">
            <a:spLocks noChangeArrowheads="1"/>
          </p:cNvSpPr>
          <p:nvPr/>
        </p:nvSpPr>
        <p:spPr bwMode="auto">
          <a:xfrm>
            <a:off x="2057401" y="52578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(7,2)</a:t>
            </a:r>
          </a:p>
        </p:txBody>
      </p:sp>
      <p:sp>
        <p:nvSpPr>
          <p:cNvPr id="621636" name="Rectangle 68"/>
          <p:cNvSpPr>
            <a:spLocks noChangeArrowheads="1"/>
          </p:cNvSpPr>
          <p:nvPr/>
        </p:nvSpPr>
        <p:spPr bwMode="auto">
          <a:xfrm>
            <a:off x="4724400" y="38100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5128" name="Line 69"/>
          <p:cNvSpPr>
            <a:spLocks noChangeShapeType="1"/>
          </p:cNvSpPr>
          <p:nvPr/>
        </p:nvSpPr>
        <p:spPr bwMode="auto">
          <a:xfrm>
            <a:off x="28956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5129" name="Line 70"/>
          <p:cNvSpPr>
            <a:spLocks noChangeShapeType="1"/>
          </p:cNvSpPr>
          <p:nvPr/>
        </p:nvSpPr>
        <p:spPr bwMode="auto">
          <a:xfrm>
            <a:off x="2895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5130" name="Line 71"/>
          <p:cNvSpPr>
            <a:spLocks noChangeShapeType="1"/>
          </p:cNvSpPr>
          <p:nvPr/>
        </p:nvSpPr>
        <p:spPr bwMode="auto">
          <a:xfrm>
            <a:off x="2895600" y="5181600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21640" name="Rectangle 72"/>
          <p:cNvSpPr>
            <a:spLocks noChangeArrowheads="1"/>
          </p:cNvSpPr>
          <p:nvPr/>
        </p:nvSpPr>
        <p:spPr bwMode="auto">
          <a:xfrm>
            <a:off x="5181600" y="4572000"/>
            <a:ext cx="9144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21641" name="Rectangle 73"/>
          <p:cNvSpPr>
            <a:spLocks noChangeArrowheads="1"/>
          </p:cNvSpPr>
          <p:nvPr/>
        </p:nvSpPr>
        <p:spPr bwMode="auto">
          <a:xfrm>
            <a:off x="4724400" y="54102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5133" name="Line 74"/>
          <p:cNvSpPr>
            <a:spLocks noChangeShapeType="1"/>
          </p:cNvSpPr>
          <p:nvPr/>
        </p:nvSpPr>
        <p:spPr bwMode="auto">
          <a:xfrm>
            <a:off x="47244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21643" name="Rectangle 75"/>
          <p:cNvSpPr>
            <a:spLocks noChangeArrowheads="1"/>
          </p:cNvSpPr>
          <p:nvPr/>
        </p:nvSpPr>
        <p:spPr bwMode="auto">
          <a:xfrm>
            <a:off x="4267200" y="54102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21644" name="Line 76"/>
          <p:cNvSpPr>
            <a:spLocks noChangeShapeType="1"/>
          </p:cNvSpPr>
          <p:nvPr/>
        </p:nvSpPr>
        <p:spPr bwMode="auto">
          <a:xfrm>
            <a:off x="65532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21645" name="Line 77"/>
          <p:cNvSpPr>
            <a:spLocks noChangeShapeType="1"/>
          </p:cNvSpPr>
          <p:nvPr/>
        </p:nvSpPr>
        <p:spPr bwMode="auto">
          <a:xfrm>
            <a:off x="47244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21646" name="Rectangle 78"/>
          <p:cNvSpPr>
            <a:spLocks noChangeArrowheads="1"/>
          </p:cNvSpPr>
          <p:nvPr/>
        </p:nvSpPr>
        <p:spPr bwMode="auto">
          <a:xfrm>
            <a:off x="5181600" y="38100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21647" name="Line 79"/>
          <p:cNvSpPr>
            <a:spLocks noChangeShapeType="1"/>
          </p:cNvSpPr>
          <p:nvPr/>
        </p:nvSpPr>
        <p:spPr bwMode="auto">
          <a:xfrm>
            <a:off x="5181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21648" name="Line 80"/>
          <p:cNvSpPr>
            <a:spLocks noChangeShapeType="1"/>
          </p:cNvSpPr>
          <p:nvPr/>
        </p:nvSpPr>
        <p:spPr bwMode="auto">
          <a:xfrm>
            <a:off x="7467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5140" name="Rectangle 81"/>
          <p:cNvSpPr>
            <a:spLocks noChangeArrowheads="1"/>
          </p:cNvSpPr>
          <p:nvPr/>
        </p:nvSpPr>
        <p:spPr bwMode="auto">
          <a:xfrm>
            <a:off x="2895600" y="3810000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5141" name="Rectangle 82"/>
          <p:cNvSpPr>
            <a:spLocks noChangeArrowheads="1"/>
          </p:cNvSpPr>
          <p:nvPr/>
        </p:nvSpPr>
        <p:spPr bwMode="auto">
          <a:xfrm>
            <a:off x="3352800" y="4572000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grpSp>
        <p:nvGrpSpPr>
          <p:cNvPr id="45142" name="Group 83"/>
          <p:cNvGrpSpPr>
            <a:grpSpLocks/>
          </p:cNvGrpSpPr>
          <p:nvPr/>
        </p:nvGrpSpPr>
        <p:grpSpPr bwMode="auto">
          <a:xfrm>
            <a:off x="5029201" y="4953003"/>
            <a:ext cx="4935538" cy="1208088"/>
            <a:chOff x="2208" y="3120"/>
            <a:chExt cx="3109" cy="761"/>
          </a:xfrm>
        </p:grpSpPr>
        <p:sp>
          <p:nvSpPr>
            <p:cNvPr id="45146" name="Text Box 84"/>
            <p:cNvSpPr txBox="1">
              <a:spLocks noChangeArrowheads="1"/>
            </p:cNvSpPr>
            <p:nvPr/>
          </p:nvSpPr>
          <p:spPr bwMode="auto">
            <a:xfrm>
              <a:off x="2208" y="3648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45147" name="Text Box 85"/>
            <p:cNvSpPr txBox="1">
              <a:spLocks noChangeArrowheads="1"/>
            </p:cNvSpPr>
            <p:nvPr/>
          </p:nvSpPr>
          <p:spPr bwMode="auto">
            <a:xfrm>
              <a:off x="2208" y="3120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45148" name="Text Box 86"/>
            <p:cNvSpPr txBox="1">
              <a:spLocks noChangeArrowheads="1"/>
            </p:cNvSpPr>
            <p:nvPr/>
          </p:nvSpPr>
          <p:spPr bwMode="auto">
            <a:xfrm>
              <a:off x="3600" y="3648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45149" name="Text Box 87"/>
            <p:cNvSpPr txBox="1">
              <a:spLocks noChangeArrowheads="1"/>
            </p:cNvSpPr>
            <p:nvPr/>
          </p:nvSpPr>
          <p:spPr bwMode="auto">
            <a:xfrm>
              <a:off x="3600" y="3120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45150" name="Text Box 88"/>
            <p:cNvSpPr txBox="1">
              <a:spLocks noChangeArrowheads="1"/>
            </p:cNvSpPr>
            <p:nvPr/>
          </p:nvSpPr>
          <p:spPr bwMode="auto">
            <a:xfrm>
              <a:off x="5040" y="3120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15</a:t>
              </a:r>
            </a:p>
          </p:txBody>
        </p:sp>
        <p:sp>
          <p:nvSpPr>
            <p:cNvPr id="45151" name="Text Box 89"/>
            <p:cNvSpPr txBox="1">
              <a:spLocks noChangeArrowheads="1"/>
            </p:cNvSpPr>
            <p:nvPr/>
          </p:nvSpPr>
          <p:spPr bwMode="auto">
            <a:xfrm>
              <a:off x="5040" y="3648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15</a:t>
              </a:r>
            </a:p>
          </p:txBody>
        </p:sp>
      </p:grpSp>
      <p:sp>
        <p:nvSpPr>
          <p:cNvPr id="45143" name="Text Box 90"/>
          <p:cNvSpPr txBox="1">
            <a:spLocks noChangeArrowheads="1"/>
          </p:cNvSpPr>
          <p:nvPr/>
        </p:nvSpPr>
        <p:spPr bwMode="auto">
          <a:xfrm>
            <a:off x="1752600" y="37338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1</a:t>
            </a:r>
          </a:p>
        </p:txBody>
      </p:sp>
      <p:sp>
        <p:nvSpPr>
          <p:cNvPr id="45144" name="Text Box 91"/>
          <p:cNvSpPr txBox="1">
            <a:spLocks noChangeArrowheads="1"/>
          </p:cNvSpPr>
          <p:nvPr/>
        </p:nvSpPr>
        <p:spPr bwMode="auto">
          <a:xfrm>
            <a:off x="1752600" y="44196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2</a:t>
            </a:r>
          </a:p>
        </p:txBody>
      </p:sp>
      <p:sp>
        <p:nvSpPr>
          <p:cNvPr id="45145" name="Text Box 92"/>
          <p:cNvSpPr txBox="1">
            <a:spLocks noChangeArrowheads="1"/>
          </p:cNvSpPr>
          <p:nvPr/>
        </p:nvSpPr>
        <p:spPr bwMode="auto">
          <a:xfrm>
            <a:off x="1752600" y="52578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557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6216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2000"/>
                                        <p:tgtEl>
                                          <p:spTgt spid="6216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2000"/>
                                        <p:tgtEl>
                                          <p:spTgt spid="621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570" grpId="0" animBg="1"/>
      <p:bldP spid="621591" grpId="0" animBg="1"/>
      <p:bldP spid="621591" grpId="1" animBg="1"/>
      <p:bldP spid="621632" grpId="0" animBg="1"/>
      <p:bldP spid="621636" grpId="0" animBg="1"/>
      <p:bldP spid="621636" grpId="1" animBg="1"/>
      <p:bldP spid="621640" grpId="0" animBg="1"/>
      <p:bldP spid="621641" grpId="0" animBg="1"/>
      <p:bldP spid="621643" grpId="0" animBg="1"/>
      <p:bldP spid="621644" grpId="0" animBg="1"/>
      <p:bldP spid="621645" grpId="0" animBg="1"/>
      <p:bldP spid="621646" grpId="0" animBg="1"/>
      <p:bldP spid="621646" grpId="1" animBg="1"/>
      <p:bldP spid="621647" grpId="0" animBg="1"/>
      <p:bldP spid="6216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ChangeArrowheads="1"/>
          </p:cNvSpPr>
          <p:nvPr/>
        </p:nvSpPr>
        <p:spPr bwMode="auto">
          <a:xfrm>
            <a:off x="7467600" y="4572000"/>
            <a:ext cx="914400" cy="3810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22595" name="Rectangle 3"/>
          <p:cNvSpPr>
            <a:spLocks noChangeArrowheads="1"/>
          </p:cNvSpPr>
          <p:nvPr/>
        </p:nvSpPr>
        <p:spPr bwMode="auto">
          <a:xfrm>
            <a:off x="7010400" y="5410200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22596" name="Rectangle 4"/>
          <p:cNvSpPr>
            <a:spLocks noChangeArrowheads="1"/>
          </p:cNvSpPr>
          <p:nvPr/>
        </p:nvSpPr>
        <p:spPr bwMode="auto">
          <a:xfrm>
            <a:off x="6096000" y="5410200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6089" name="Rectangle 6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r>
              <a:rPr lang="en-US" altLang="ko-KR" sz="2000" dirty="0">
                <a:latin typeface="Calibri" panose="020F0502020204030204" pitchFamily="34" charset="0"/>
                <a:ea typeface="굴림" charset="-127"/>
              </a:rPr>
              <a:t>Executes a job with the earliest deadline</a:t>
            </a:r>
          </a:p>
        </p:txBody>
      </p:sp>
      <p:sp>
        <p:nvSpPr>
          <p:cNvPr id="46090" name="Line 7"/>
          <p:cNvSpPr>
            <a:spLocks noChangeShapeType="1"/>
          </p:cNvSpPr>
          <p:nvPr/>
        </p:nvSpPr>
        <p:spPr bwMode="auto">
          <a:xfrm>
            <a:off x="2895600" y="41910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091" name="Line 8"/>
          <p:cNvSpPr>
            <a:spLocks noChangeShapeType="1"/>
          </p:cNvSpPr>
          <p:nvPr/>
        </p:nvSpPr>
        <p:spPr bwMode="auto">
          <a:xfrm>
            <a:off x="2895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092" name="Line 9"/>
          <p:cNvSpPr>
            <a:spLocks noChangeShapeType="1"/>
          </p:cNvSpPr>
          <p:nvPr/>
        </p:nvSpPr>
        <p:spPr bwMode="auto">
          <a:xfrm>
            <a:off x="3810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093" name="Line 10"/>
          <p:cNvSpPr>
            <a:spLocks noChangeShapeType="1"/>
          </p:cNvSpPr>
          <p:nvPr/>
        </p:nvSpPr>
        <p:spPr bwMode="auto">
          <a:xfrm>
            <a:off x="4267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094" name="Line 11"/>
          <p:cNvSpPr>
            <a:spLocks noChangeShapeType="1"/>
          </p:cNvSpPr>
          <p:nvPr/>
        </p:nvSpPr>
        <p:spPr bwMode="auto">
          <a:xfrm>
            <a:off x="4724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095" name="Line 12"/>
          <p:cNvSpPr>
            <a:spLocks noChangeShapeType="1"/>
          </p:cNvSpPr>
          <p:nvPr/>
        </p:nvSpPr>
        <p:spPr bwMode="auto">
          <a:xfrm>
            <a:off x="3352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096" name="Line 13"/>
          <p:cNvSpPr>
            <a:spLocks noChangeShapeType="1"/>
          </p:cNvSpPr>
          <p:nvPr/>
        </p:nvSpPr>
        <p:spPr bwMode="auto">
          <a:xfrm>
            <a:off x="5638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097" name="Line 14"/>
          <p:cNvSpPr>
            <a:spLocks noChangeShapeType="1"/>
          </p:cNvSpPr>
          <p:nvPr/>
        </p:nvSpPr>
        <p:spPr bwMode="auto">
          <a:xfrm>
            <a:off x="6096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098" name="Line 15"/>
          <p:cNvSpPr>
            <a:spLocks noChangeShapeType="1"/>
          </p:cNvSpPr>
          <p:nvPr/>
        </p:nvSpPr>
        <p:spPr bwMode="auto">
          <a:xfrm>
            <a:off x="5181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099" name="Line 16"/>
          <p:cNvSpPr>
            <a:spLocks noChangeShapeType="1"/>
          </p:cNvSpPr>
          <p:nvPr/>
        </p:nvSpPr>
        <p:spPr bwMode="auto">
          <a:xfrm>
            <a:off x="7010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00" name="Line 17"/>
          <p:cNvSpPr>
            <a:spLocks noChangeShapeType="1"/>
          </p:cNvSpPr>
          <p:nvPr/>
        </p:nvSpPr>
        <p:spPr bwMode="auto">
          <a:xfrm>
            <a:off x="6553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01" name="Line 18"/>
          <p:cNvSpPr>
            <a:spLocks noChangeShapeType="1"/>
          </p:cNvSpPr>
          <p:nvPr/>
        </p:nvSpPr>
        <p:spPr bwMode="auto">
          <a:xfrm>
            <a:off x="7924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02" name="Line 19"/>
          <p:cNvSpPr>
            <a:spLocks noChangeShapeType="1"/>
          </p:cNvSpPr>
          <p:nvPr/>
        </p:nvSpPr>
        <p:spPr bwMode="auto">
          <a:xfrm>
            <a:off x="7467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03" name="Line 20"/>
          <p:cNvSpPr>
            <a:spLocks noChangeShapeType="1"/>
          </p:cNvSpPr>
          <p:nvPr/>
        </p:nvSpPr>
        <p:spPr bwMode="auto">
          <a:xfrm>
            <a:off x="8839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04" name="Line 21"/>
          <p:cNvSpPr>
            <a:spLocks noChangeShapeType="1"/>
          </p:cNvSpPr>
          <p:nvPr/>
        </p:nvSpPr>
        <p:spPr bwMode="auto">
          <a:xfrm>
            <a:off x="8382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05" name="Line 22"/>
          <p:cNvSpPr>
            <a:spLocks noChangeShapeType="1"/>
          </p:cNvSpPr>
          <p:nvPr/>
        </p:nvSpPr>
        <p:spPr bwMode="auto">
          <a:xfrm>
            <a:off x="9753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06" name="Line 23"/>
          <p:cNvSpPr>
            <a:spLocks noChangeShapeType="1"/>
          </p:cNvSpPr>
          <p:nvPr/>
        </p:nvSpPr>
        <p:spPr bwMode="auto">
          <a:xfrm>
            <a:off x="9296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07" name="Line 24"/>
          <p:cNvSpPr>
            <a:spLocks noChangeShapeType="1"/>
          </p:cNvSpPr>
          <p:nvPr/>
        </p:nvSpPr>
        <p:spPr bwMode="auto">
          <a:xfrm>
            <a:off x="9715500" y="4191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08" name="Line 25"/>
          <p:cNvSpPr>
            <a:spLocks noChangeShapeType="1"/>
          </p:cNvSpPr>
          <p:nvPr/>
        </p:nvSpPr>
        <p:spPr bwMode="auto">
          <a:xfrm>
            <a:off x="2895600" y="49530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09" name="Line 26"/>
          <p:cNvSpPr>
            <a:spLocks noChangeShapeType="1"/>
          </p:cNvSpPr>
          <p:nvPr/>
        </p:nvSpPr>
        <p:spPr bwMode="auto">
          <a:xfrm>
            <a:off x="2895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10" name="Line 27"/>
          <p:cNvSpPr>
            <a:spLocks noChangeShapeType="1"/>
          </p:cNvSpPr>
          <p:nvPr/>
        </p:nvSpPr>
        <p:spPr bwMode="auto">
          <a:xfrm>
            <a:off x="3810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11" name="Line 28"/>
          <p:cNvSpPr>
            <a:spLocks noChangeShapeType="1"/>
          </p:cNvSpPr>
          <p:nvPr/>
        </p:nvSpPr>
        <p:spPr bwMode="auto">
          <a:xfrm>
            <a:off x="4267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12" name="Line 29"/>
          <p:cNvSpPr>
            <a:spLocks noChangeShapeType="1"/>
          </p:cNvSpPr>
          <p:nvPr/>
        </p:nvSpPr>
        <p:spPr bwMode="auto">
          <a:xfrm>
            <a:off x="4724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13" name="Line 30"/>
          <p:cNvSpPr>
            <a:spLocks noChangeShapeType="1"/>
          </p:cNvSpPr>
          <p:nvPr/>
        </p:nvSpPr>
        <p:spPr bwMode="auto">
          <a:xfrm>
            <a:off x="3352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14" name="Line 31"/>
          <p:cNvSpPr>
            <a:spLocks noChangeShapeType="1"/>
          </p:cNvSpPr>
          <p:nvPr/>
        </p:nvSpPr>
        <p:spPr bwMode="auto">
          <a:xfrm>
            <a:off x="5638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15" name="Line 32"/>
          <p:cNvSpPr>
            <a:spLocks noChangeShapeType="1"/>
          </p:cNvSpPr>
          <p:nvPr/>
        </p:nvSpPr>
        <p:spPr bwMode="auto">
          <a:xfrm>
            <a:off x="6096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16" name="Line 33"/>
          <p:cNvSpPr>
            <a:spLocks noChangeShapeType="1"/>
          </p:cNvSpPr>
          <p:nvPr/>
        </p:nvSpPr>
        <p:spPr bwMode="auto">
          <a:xfrm>
            <a:off x="5181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17" name="Line 34"/>
          <p:cNvSpPr>
            <a:spLocks noChangeShapeType="1"/>
          </p:cNvSpPr>
          <p:nvPr/>
        </p:nvSpPr>
        <p:spPr bwMode="auto">
          <a:xfrm>
            <a:off x="7010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18" name="Line 35"/>
          <p:cNvSpPr>
            <a:spLocks noChangeShapeType="1"/>
          </p:cNvSpPr>
          <p:nvPr/>
        </p:nvSpPr>
        <p:spPr bwMode="auto">
          <a:xfrm>
            <a:off x="6553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19" name="Line 36"/>
          <p:cNvSpPr>
            <a:spLocks noChangeShapeType="1"/>
          </p:cNvSpPr>
          <p:nvPr/>
        </p:nvSpPr>
        <p:spPr bwMode="auto">
          <a:xfrm>
            <a:off x="7924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20" name="Line 37"/>
          <p:cNvSpPr>
            <a:spLocks noChangeShapeType="1"/>
          </p:cNvSpPr>
          <p:nvPr/>
        </p:nvSpPr>
        <p:spPr bwMode="auto">
          <a:xfrm>
            <a:off x="7467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21" name="Line 38"/>
          <p:cNvSpPr>
            <a:spLocks noChangeShapeType="1"/>
          </p:cNvSpPr>
          <p:nvPr/>
        </p:nvSpPr>
        <p:spPr bwMode="auto">
          <a:xfrm>
            <a:off x="8839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22" name="Line 39"/>
          <p:cNvSpPr>
            <a:spLocks noChangeShapeType="1"/>
          </p:cNvSpPr>
          <p:nvPr/>
        </p:nvSpPr>
        <p:spPr bwMode="auto">
          <a:xfrm>
            <a:off x="8382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23" name="Line 40"/>
          <p:cNvSpPr>
            <a:spLocks noChangeShapeType="1"/>
          </p:cNvSpPr>
          <p:nvPr/>
        </p:nvSpPr>
        <p:spPr bwMode="auto">
          <a:xfrm>
            <a:off x="9753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24" name="Line 41"/>
          <p:cNvSpPr>
            <a:spLocks noChangeShapeType="1"/>
          </p:cNvSpPr>
          <p:nvPr/>
        </p:nvSpPr>
        <p:spPr bwMode="auto">
          <a:xfrm>
            <a:off x="9296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25" name="Line 42"/>
          <p:cNvSpPr>
            <a:spLocks noChangeShapeType="1"/>
          </p:cNvSpPr>
          <p:nvPr/>
        </p:nvSpPr>
        <p:spPr bwMode="auto">
          <a:xfrm>
            <a:off x="9715500" y="4953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26" name="Line 43"/>
          <p:cNvSpPr>
            <a:spLocks noChangeShapeType="1"/>
          </p:cNvSpPr>
          <p:nvPr/>
        </p:nvSpPr>
        <p:spPr bwMode="auto">
          <a:xfrm>
            <a:off x="5181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6127" name="Text Box 44"/>
          <p:cNvSpPr txBox="1">
            <a:spLocks noChangeArrowheads="1"/>
          </p:cNvSpPr>
          <p:nvPr/>
        </p:nvSpPr>
        <p:spPr bwMode="auto">
          <a:xfrm>
            <a:off x="2057401" y="37338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(4,1)</a:t>
            </a:r>
          </a:p>
        </p:txBody>
      </p:sp>
      <p:sp>
        <p:nvSpPr>
          <p:cNvPr id="46128" name="Text Box 45"/>
          <p:cNvSpPr txBox="1">
            <a:spLocks noChangeArrowheads="1"/>
          </p:cNvSpPr>
          <p:nvPr/>
        </p:nvSpPr>
        <p:spPr bwMode="auto">
          <a:xfrm>
            <a:off x="2057401" y="44196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(5,2)</a:t>
            </a:r>
          </a:p>
        </p:txBody>
      </p:sp>
      <p:sp>
        <p:nvSpPr>
          <p:cNvPr id="46129" name="Line 46"/>
          <p:cNvSpPr>
            <a:spLocks noChangeShapeType="1"/>
          </p:cNvSpPr>
          <p:nvPr/>
        </p:nvSpPr>
        <p:spPr bwMode="auto">
          <a:xfrm>
            <a:off x="2895600" y="57912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30" name="Line 47"/>
          <p:cNvSpPr>
            <a:spLocks noChangeShapeType="1"/>
          </p:cNvSpPr>
          <p:nvPr/>
        </p:nvSpPr>
        <p:spPr bwMode="auto">
          <a:xfrm>
            <a:off x="2895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31" name="Line 48"/>
          <p:cNvSpPr>
            <a:spLocks noChangeShapeType="1"/>
          </p:cNvSpPr>
          <p:nvPr/>
        </p:nvSpPr>
        <p:spPr bwMode="auto">
          <a:xfrm>
            <a:off x="3810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32" name="Line 49"/>
          <p:cNvSpPr>
            <a:spLocks noChangeShapeType="1"/>
          </p:cNvSpPr>
          <p:nvPr/>
        </p:nvSpPr>
        <p:spPr bwMode="auto">
          <a:xfrm>
            <a:off x="6096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33" name="Line 50"/>
          <p:cNvSpPr>
            <a:spLocks noChangeShapeType="1"/>
          </p:cNvSpPr>
          <p:nvPr/>
        </p:nvSpPr>
        <p:spPr bwMode="auto">
          <a:xfrm>
            <a:off x="6553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34" name="Line 51"/>
          <p:cNvSpPr>
            <a:spLocks noChangeShapeType="1"/>
          </p:cNvSpPr>
          <p:nvPr/>
        </p:nvSpPr>
        <p:spPr bwMode="auto">
          <a:xfrm>
            <a:off x="3352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35" name="Line 52"/>
          <p:cNvSpPr>
            <a:spLocks noChangeShapeType="1"/>
          </p:cNvSpPr>
          <p:nvPr/>
        </p:nvSpPr>
        <p:spPr bwMode="auto">
          <a:xfrm>
            <a:off x="5638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36" name="Line 53"/>
          <p:cNvSpPr>
            <a:spLocks noChangeShapeType="1"/>
          </p:cNvSpPr>
          <p:nvPr/>
        </p:nvSpPr>
        <p:spPr bwMode="auto">
          <a:xfrm>
            <a:off x="6096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37" name="Line 54"/>
          <p:cNvSpPr>
            <a:spLocks noChangeShapeType="1"/>
          </p:cNvSpPr>
          <p:nvPr/>
        </p:nvSpPr>
        <p:spPr bwMode="auto">
          <a:xfrm>
            <a:off x="7010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38" name="Line 55"/>
          <p:cNvSpPr>
            <a:spLocks noChangeShapeType="1"/>
          </p:cNvSpPr>
          <p:nvPr/>
        </p:nvSpPr>
        <p:spPr bwMode="auto">
          <a:xfrm>
            <a:off x="7010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39" name="Line 56"/>
          <p:cNvSpPr>
            <a:spLocks noChangeShapeType="1"/>
          </p:cNvSpPr>
          <p:nvPr/>
        </p:nvSpPr>
        <p:spPr bwMode="auto">
          <a:xfrm>
            <a:off x="6553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40" name="Line 57"/>
          <p:cNvSpPr>
            <a:spLocks noChangeShapeType="1"/>
          </p:cNvSpPr>
          <p:nvPr/>
        </p:nvSpPr>
        <p:spPr bwMode="auto">
          <a:xfrm>
            <a:off x="7924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41" name="Line 58"/>
          <p:cNvSpPr>
            <a:spLocks noChangeShapeType="1"/>
          </p:cNvSpPr>
          <p:nvPr/>
        </p:nvSpPr>
        <p:spPr bwMode="auto">
          <a:xfrm>
            <a:off x="7467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42" name="Line 59"/>
          <p:cNvSpPr>
            <a:spLocks noChangeShapeType="1"/>
          </p:cNvSpPr>
          <p:nvPr/>
        </p:nvSpPr>
        <p:spPr bwMode="auto">
          <a:xfrm>
            <a:off x="8839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43" name="Line 60"/>
          <p:cNvSpPr>
            <a:spLocks noChangeShapeType="1"/>
          </p:cNvSpPr>
          <p:nvPr/>
        </p:nvSpPr>
        <p:spPr bwMode="auto">
          <a:xfrm>
            <a:off x="8382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44" name="Line 61"/>
          <p:cNvSpPr>
            <a:spLocks noChangeShapeType="1"/>
          </p:cNvSpPr>
          <p:nvPr/>
        </p:nvSpPr>
        <p:spPr bwMode="auto">
          <a:xfrm>
            <a:off x="9753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45" name="Line 62"/>
          <p:cNvSpPr>
            <a:spLocks noChangeShapeType="1"/>
          </p:cNvSpPr>
          <p:nvPr/>
        </p:nvSpPr>
        <p:spPr bwMode="auto">
          <a:xfrm>
            <a:off x="9296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46" name="Line 63"/>
          <p:cNvSpPr>
            <a:spLocks noChangeShapeType="1"/>
          </p:cNvSpPr>
          <p:nvPr/>
        </p:nvSpPr>
        <p:spPr bwMode="auto">
          <a:xfrm>
            <a:off x="9715500" y="5791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47" name="Rectangle 64"/>
          <p:cNvSpPr>
            <a:spLocks noChangeArrowheads="1"/>
          </p:cNvSpPr>
          <p:nvPr/>
        </p:nvSpPr>
        <p:spPr bwMode="auto">
          <a:xfrm>
            <a:off x="5638800" y="4572000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6148" name="Line 65"/>
          <p:cNvSpPr>
            <a:spLocks noChangeShapeType="1"/>
          </p:cNvSpPr>
          <p:nvPr/>
        </p:nvSpPr>
        <p:spPr bwMode="auto">
          <a:xfrm>
            <a:off x="6096000" y="5181600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6149" name="Text Box 66"/>
          <p:cNvSpPr txBox="1">
            <a:spLocks noChangeArrowheads="1"/>
          </p:cNvSpPr>
          <p:nvPr/>
        </p:nvSpPr>
        <p:spPr bwMode="auto">
          <a:xfrm>
            <a:off x="2057401" y="52578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(7,2)</a:t>
            </a:r>
          </a:p>
        </p:txBody>
      </p:sp>
      <p:sp>
        <p:nvSpPr>
          <p:cNvPr id="46151" name="Line 69"/>
          <p:cNvSpPr>
            <a:spLocks noChangeShapeType="1"/>
          </p:cNvSpPr>
          <p:nvPr/>
        </p:nvSpPr>
        <p:spPr bwMode="auto">
          <a:xfrm>
            <a:off x="2895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6152" name="Line 70"/>
          <p:cNvSpPr>
            <a:spLocks noChangeShapeType="1"/>
          </p:cNvSpPr>
          <p:nvPr/>
        </p:nvSpPr>
        <p:spPr bwMode="auto">
          <a:xfrm>
            <a:off x="2895600" y="5181600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22663" name="Rectangle 71"/>
          <p:cNvSpPr>
            <a:spLocks noChangeArrowheads="1"/>
          </p:cNvSpPr>
          <p:nvPr/>
        </p:nvSpPr>
        <p:spPr bwMode="auto">
          <a:xfrm>
            <a:off x="6096000" y="45720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22664" name="Rectangle 72"/>
          <p:cNvSpPr>
            <a:spLocks noChangeArrowheads="1"/>
          </p:cNvSpPr>
          <p:nvPr/>
        </p:nvSpPr>
        <p:spPr bwMode="auto">
          <a:xfrm>
            <a:off x="6553200" y="54102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6155" name="Line 73"/>
          <p:cNvSpPr>
            <a:spLocks noChangeShapeType="1"/>
          </p:cNvSpPr>
          <p:nvPr/>
        </p:nvSpPr>
        <p:spPr bwMode="auto">
          <a:xfrm>
            <a:off x="47244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22666" name="Rectangle 74"/>
          <p:cNvSpPr>
            <a:spLocks noChangeArrowheads="1"/>
          </p:cNvSpPr>
          <p:nvPr/>
        </p:nvSpPr>
        <p:spPr bwMode="auto">
          <a:xfrm>
            <a:off x="6096000" y="54102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6157" name="Line 75"/>
          <p:cNvSpPr>
            <a:spLocks noChangeShapeType="1"/>
          </p:cNvSpPr>
          <p:nvPr/>
        </p:nvSpPr>
        <p:spPr bwMode="auto">
          <a:xfrm>
            <a:off x="65532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6158" name="Line 76"/>
          <p:cNvSpPr>
            <a:spLocks noChangeShapeType="1"/>
          </p:cNvSpPr>
          <p:nvPr/>
        </p:nvSpPr>
        <p:spPr bwMode="auto">
          <a:xfrm>
            <a:off x="47244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6159" name="Line 77"/>
          <p:cNvSpPr>
            <a:spLocks noChangeShapeType="1"/>
          </p:cNvSpPr>
          <p:nvPr/>
        </p:nvSpPr>
        <p:spPr bwMode="auto">
          <a:xfrm>
            <a:off x="5181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6160" name="Line 78"/>
          <p:cNvSpPr>
            <a:spLocks noChangeShapeType="1"/>
          </p:cNvSpPr>
          <p:nvPr/>
        </p:nvSpPr>
        <p:spPr bwMode="auto">
          <a:xfrm>
            <a:off x="7467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22671" name="Rectangle 79"/>
          <p:cNvSpPr>
            <a:spLocks noChangeArrowheads="1"/>
          </p:cNvSpPr>
          <p:nvPr/>
        </p:nvSpPr>
        <p:spPr bwMode="auto">
          <a:xfrm>
            <a:off x="5638800" y="45720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22672" name="Line 80"/>
          <p:cNvSpPr>
            <a:spLocks noChangeShapeType="1"/>
          </p:cNvSpPr>
          <p:nvPr/>
        </p:nvSpPr>
        <p:spPr bwMode="auto">
          <a:xfrm>
            <a:off x="9296400" y="5181600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22673" name="Line 81"/>
          <p:cNvSpPr>
            <a:spLocks noChangeShapeType="1"/>
          </p:cNvSpPr>
          <p:nvPr/>
        </p:nvSpPr>
        <p:spPr bwMode="auto">
          <a:xfrm>
            <a:off x="6096000" y="5181600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6164" name="Line 82"/>
          <p:cNvSpPr>
            <a:spLocks noChangeShapeType="1"/>
          </p:cNvSpPr>
          <p:nvPr/>
        </p:nvSpPr>
        <p:spPr bwMode="auto">
          <a:xfrm>
            <a:off x="6096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65" name="Line 83"/>
          <p:cNvSpPr>
            <a:spLocks noChangeShapeType="1"/>
          </p:cNvSpPr>
          <p:nvPr/>
        </p:nvSpPr>
        <p:spPr bwMode="auto">
          <a:xfrm>
            <a:off x="6553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66" name="Line 84"/>
          <p:cNvSpPr>
            <a:spLocks noChangeShapeType="1"/>
          </p:cNvSpPr>
          <p:nvPr/>
        </p:nvSpPr>
        <p:spPr bwMode="auto">
          <a:xfrm>
            <a:off x="7467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67" name="Line 85"/>
          <p:cNvSpPr>
            <a:spLocks noChangeShapeType="1"/>
          </p:cNvSpPr>
          <p:nvPr/>
        </p:nvSpPr>
        <p:spPr bwMode="auto">
          <a:xfrm>
            <a:off x="7924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68" name="Line 86"/>
          <p:cNvSpPr>
            <a:spLocks noChangeShapeType="1"/>
          </p:cNvSpPr>
          <p:nvPr/>
        </p:nvSpPr>
        <p:spPr bwMode="auto">
          <a:xfrm>
            <a:off x="7010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6169" name="Line 87"/>
          <p:cNvSpPr>
            <a:spLocks noChangeShapeType="1"/>
          </p:cNvSpPr>
          <p:nvPr/>
        </p:nvSpPr>
        <p:spPr bwMode="auto">
          <a:xfrm>
            <a:off x="8382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622680" name="Rectangle 88"/>
          <p:cNvSpPr>
            <a:spLocks noChangeArrowheads="1"/>
          </p:cNvSpPr>
          <p:nvPr/>
        </p:nvSpPr>
        <p:spPr bwMode="auto">
          <a:xfrm>
            <a:off x="6553200" y="3810000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22681" name="Rectangle 89"/>
          <p:cNvSpPr>
            <a:spLocks noChangeArrowheads="1"/>
          </p:cNvSpPr>
          <p:nvPr/>
        </p:nvSpPr>
        <p:spPr bwMode="auto">
          <a:xfrm>
            <a:off x="6553200" y="38100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6172" name="Line 90"/>
          <p:cNvSpPr>
            <a:spLocks noChangeShapeType="1"/>
          </p:cNvSpPr>
          <p:nvPr/>
        </p:nvSpPr>
        <p:spPr bwMode="auto">
          <a:xfrm>
            <a:off x="65532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22683" name="Line 91"/>
          <p:cNvSpPr>
            <a:spLocks noChangeShapeType="1"/>
          </p:cNvSpPr>
          <p:nvPr/>
        </p:nvSpPr>
        <p:spPr bwMode="auto">
          <a:xfrm>
            <a:off x="83820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22684" name="Line 92"/>
          <p:cNvSpPr>
            <a:spLocks noChangeShapeType="1"/>
          </p:cNvSpPr>
          <p:nvPr/>
        </p:nvSpPr>
        <p:spPr bwMode="auto">
          <a:xfrm>
            <a:off x="65532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22685" name="Rectangle 93"/>
          <p:cNvSpPr>
            <a:spLocks noChangeArrowheads="1"/>
          </p:cNvSpPr>
          <p:nvPr/>
        </p:nvSpPr>
        <p:spPr bwMode="auto">
          <a:xfrm>
            <a:off x="7467600" y="54102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22686" name="Rectangle 94"/>
          <p:cNvSpPr>
            <a:spLocks noChangeArrowheads="1"/>
          </p:cNvSpPr>
          <p:nvPr/>
        </p:nvSpPr>
        <p:spPr bwMode="auto">
          <a:xfrm>
            <a:off x="7010400" y="54102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22687" name="Rectangle 95"/>
          <p:cNvSpPr>
            <a:spLocks noChangeArrowheads="1"/>
          </p:cNvSpPr>
          <p:nvPr/>
        </p:nvSpPr>
        <p:spPr bwMode="auto">
          <a:xfrm>
            <a:off x="7924800" y="45720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22688" name="Rectangle 96"/>
          <p:cNvSpPr>
            <a:spLocks noChangeArrowheads="1"/>
          </p:cNvSpPr>
          <p:nvPr/>
        </p:nvSpPr>
        <p:spPr bwMode="auto">
          <a:xfrm>
            <a:off x="7467600" y="45720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22689" name="Line 97"/>
          <p:cNvSpPr>
            <a:spLocks noChangeShapeType="1"/>
          </p:cNvSpPr>
          <p:nvPr/>
        </p:nvSpPr>
        <p:spPr bwMode="auto">
          <a:xfrm>
            <a:off x="7467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22690" name="Line 98"/>
          <p:cNvSpPr>
            <a:spLocks noChangeShapeType="1"/>
          </p:cNvSpPr>
          <p:nvPr/>
        </p:nvSpPr>
        <p:spPr bwMode="auto">
          <a:xfrm>
            <a:off x="9753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6181" name="Rectangle 99"/>
          <p:cNvSpPr>
            <a:spLocks noChangeArrowheads="1"/>
          </p:cNvSpPr>
          <p:nvPr/>
        </p:nvSpPr>
        <p:spPr bwMode="auto">
          <a:xfrm>
            <a:off x="3352800" y="4572000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6182" name="Rectangle 100"/>
          <p:cNvSpPr>
            <a:spLocks noChangeArrowheads="1"/>
          </p:cNvSpPr>
          <p:nvPr/>
        </p:nvSpPr>
        <p:spPr bwMode="auto">
          <a:xfrm>
            <a:off x="2895600" y="3810000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6183" name="Rectangle 101"/>
          <p:cNvSpPr>
            <a:spLocks noChangeArrowheads="1"/>
          </p:cNvSpPr>
          <p:nvPr/>
        </p:nvSpPr>
        <p:spPr bwMode="auto">
          <a:xfrm>
            <a:off x="4267200" y="5410200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6184" name="Rectangle 102"/>
          <p:cNvSpPr>
            <a:spLocks noChangeArrowheads="1"/>
          </p:cNvSpPr>
          <p:nvPr/>
        </p:nvSpPr>
        <p:spPr bwMode="auto">
          <a:xfrm>
            <a:off x="5181600" y="3810000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6185" name="Line 68"/>
          <p:cNvSpPr>
            <a:spLocks noChangeShapeType="1"/>
          </p:cNvSpPr>
          <p:nvPr/>
        </p:nvSpPr>
        <p:spPr bwMode="auto">
          <a:xfrm>
            <a:off x="28956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grpSp>
        <p:nvGrpSpPr>
          <p:cNvPr id="46186" name="Group 104"/>
          <p:cNvGrpSpPr>
            <a:grpSpLocks/>
          </p:cNvGrpSpPr>
          <p:nvPr/>
        </p:nvGrpSpPr>
        <p:grpSpPr bwMode="auto">
          <a:xfrm>
            <a:off x="5029201" y="4953003"/>
            <a:ext cx="4935538" cy="1208088"/>
            <a:chOff x="2208" y="3120"/>
            <a:chExt cx="3109" cy="761"/>
          </a:xfrm>
        </p:grpSpPr>
        <p:sp>
          <p:nvSpPr>
            <p:cNvPr id="46190" name="Text Box 105"/>
            <p:cNvSpPr txBox="1">
              <a:spLocks noChangeArrowheads="1"/>
            </p:cNvSpPr>
            <p:nvPr/>
          </p:nvSpPr>
          <p:spPr bwMode="auto">
            <a:xfrm>
              <a:off x="2208" y="3648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46191" name="Text Box 106"/>
            <p:cNvSpPr txBox="1">
              <a:spLocks noChangeArrowheads="1"/>
            </p:cNvSpPr>
            <p:nvPr/>
          </p:nvSpPr>
          <p:spPr bwMode="auto">
            <a:xfrm>
              <a:off x="2208" y="3120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46192" name="Text Box 107"/>
            <p:cNvSpPr txBox="1">
              <a:spLocks noChangeArrowheads="1"/>
            </p:cNvSpPr>
            <p:nvPr/>
          </p:nvSpPr>
          <p:spPr bwMode="auto">
            <a:xfrm>
              <a:off x="3600" y="3648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46193" name="Text Box 108"/>
            <p:cNvSpPr txBox="1">
              <a:spLocks noChangeArrowheads="1"/>
            </p:cNvSpPr>
            <p:nvPr/>
          </p:nvSpPr>
          <p:spPr bwMode="auto">
            <a:xfrm>
              <a:off x="3600" y="3120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46194" name="Text Box 109"/>
            <p:cNvSpPr txBox="1">
              <a:spLocks noChangeArrowheads="1"/>
            </p:cNvSpPr>
            <p:nvPr/>
          </p:nvSpPr>
          <p:spPr bwMode="auto">
            <a:xfrm>
              <a:off x="5040" y="3120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15</a:t>
              </a:r>
            </a:p>
          </p:txBody>
        </p:sp>
        <p:sp>
          <p:nvSpPr>
            <p:cNvPr id="46195" name="Text Box 110"/>
            <p:cNvSpPr txBox="1">
              <a:spLocks noChangeArrowheads="1"/>
            </p:cNvSpPr>
            <p:nvPr/>
          </p:nvSpPr>
          <p:spPr bwMode="auto">
            <a:xfrm>
              <a:off x="5040" y="3648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15</a:t>
              </a:r>
            </a:p>
          </p:txBody>
        </p:sp>
      </p:grpSp>
      <p:sp>
        <p:nvSpPr>
          <p:cNvPr id="46187" name="Text Box 111"/>
          <p:cNvSpPr txBox="1">
            <a:spLocks noChangeArrowheads="1"/>
          </p:cNvSpPr>
          <p:nvPr/>
        </p:nvSpPr>
        <p:spPr bwMode="auto">
          <a:xfrm>
            <a:off x="1752600" y="37338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1</a:t>
            </a:r>
          </a:p>
        </p:txBody>
      </p:sp>
      <p:sp>
        <p:nvSpPr>
          <p:cNvPr id="46188" name="Text Box 112"/>
          <p:cNvSpPr txBox="1">
            <a:spLocks noChangeArrowheads="1"/>
          </p:cNvSpPr>
          <p:nvPr/>
        </p:nvSpPr>
        <p:spPr bwMode="auto">
          <a:xfrm>
            <a:off x="1752600" y="44196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2</a:t>
            </a:r>
          </a:p>
        </p:txBody>
      </p:sp>
      <p:sp>
        <p:nvSpPr>
          <p:cNvPr id="46189" name="Text Box 113"/>
          <p:cNvSpPr txBox="1">
            <a:spLocks noChangeArrowheads="1"/>
          </p:cNvSpPr>
          <p:nvPr/>
        </p:nvSpPr>
        <p:spPr bwMode="auto">
          <a:xfrm>
            <a:off x="1752600" y="52578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3</a:t>
            </a:r>
          </a:p>
        </p:txBody>
      </p:sp>
      <p:sp>
        <p:nvSpPr>
          <p:cNvPr id="112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938564" y="0"/>
            <a:ext cx="7772400" cy="1143000"/>
          </a:xfrm>
        </p:spPr>
        <p:txBody>
          <a:bodyPr/>
          <a:lstStyle/>
          <a:p>
            <a:pPr algn="ctr"/>
            <a:r>
              <a:rPr lang="en-US" altLang="ko-KR" sz="3600" b="1" dirty="0">
                <a:latin typeface="Arial" charset="0"/>
                <a:ea typeface="굴림" charset="-127"/>
              </a:rPr>
              <a:t>EDF (Earliest Deadline First)</a:t>
            </a:r>
          </a:p>
        </p:txBody>
      </p:sp>
    </p:spTree>
    <p:extLst>
      <p:ext uri="{BB962C8B-B14F-4D97-AF65-F5344CB8AC3E}">
        <p14:creationId xmlns:p14="http://schemas.microsoft.com/office/powerpoint/2010/main" val="107559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622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2000"/>
                                        <p:tgtEl>
                                          <p:spTgt spid="6226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2000"/>
                                        <p:tgtEl>
                                          <p:spTgt spid="6226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xit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5" dur="2000"/>
                                        <p:tgtEl>
                                          <p:spTgt spid="622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2" presetClass="exit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0" dur="2000"/>
                                        <p:tgtEl>
                                          <p:spTgt spid="6226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2594" grpId="0" animBg="1"/>
      <p:bldP spid="622595" grpId="0" animBg="1"/>
      <p:bldP spid="622595" grpId="1" animBg="1"/>
      <p:bldP spid="622595" grpId="2" animBg="1"/>
      <p:bldP spid="622596" grpId="0" animBg="1"/>
      <p:bldP spid="622596" grpId="1" animBg="1"/>
      <p:bldP spid="622663" grpId="0" animBg="1"/>
      <p:bldP spid="622664" grpId="0" animBg="1"/>
      <p:bldP spid="622664" grpId="1" animBg="1"/>
      <p:bldP spid="622666" grpId="0" animBg="1"/>
      <p:bldP spid="622666" grpId="1" animBg="1"/>
      <p:bldP spid="622671" grpId="0" animBg="1"/>
      <p:bldP spid="622672" grpId="0" animBg="1"/>
      <p:bldP spid="622673" grpId="0" animBg="1"/>
      <p:bldP spid="622680" grpId="0" animBg="1"/>
      <p:bldP spid="622681" grpId="0" animBg="1"/>
      <p:bldP spid="622681" grpId="1" animBg="1"/>
      <p:bldP spid="622683" grpId="0" animBg="1"/>
      <p:bldP spid="622684" grpId="0" animBg="1"/>
      <p:bldP spid="622685" grpId="0" animBg="1"/>
      <p:bldP spid="622685" grpId="1" animBg="1"/>
      <p:bldP spid="622685" grpId="2" animBg="1"/>
      <p:bldP spid="622685" grpId="3" animBg="1"/>
      <p:bldP spid="622686" grpId="0" animBg="1"/>
      <p:bldP spid="622686" grpId="1" animBg="1"/>
      <p:bldP spid="622686" grpId="2" animBg="1"/>
      <p:bldP spid="622686" grpId="3" animBg="1"/>
      <p:bldP spid="622687" grpId="0" animBg="1"/>
      <p:bldP spid="622688" grpId="0" animBg="1"/>
      <p:bldP spid="622689" grpId="0" animBg="1"/>
      <p:bldP spid="62269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18" name="Rectangle 2"/>
          <p:cNvSpPr>
            <a:spLocks noChangeArrowheads="1"/>
          </p:cNvSpPr>
          <p:nvPr/>
        </p:nvSpPr>
        <p:spPr bwMode="auto">
          <a:xfrm>
            <a:off x="8839200" y="3810000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23619" name="Rectangle 3"/>
          <p:cNvSpPr>
            <a:spLocks noChangeArrowheads="1"/>
          </p:cNvSpPr>
          <p:nvPr/>
        </p:nvSpPr>
        <p:spPr bwMode="auto">
          <a:xfrm>
            <a:off x="8382000" y="3810000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7111" name="Rectangle 4"/>
          <p:cNvSpPr>
            <a:spLocks noChangeArrowheads="1"/>
          </p:cNvSpPr>
          <p:nvPr/>
        </p:nvSpPr>
        <p:spPr bwMode="auto">
          <a:xfrm>
            <a:off x="7924800" y="4572000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7113" name="Rectangle 6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r>
              <a:rPr lang="en-US" altLang="ko-KR" sz="2000" dirty="0">
                <a:latin typeface="Calibri" panose="020F0502020204030204" pitchFamily="34" charset="0"/>
                <a:ea typeface="굴림" charset="-127"/>
              </a:rPr>
              <a:t>Executes a job with the earliest deadline</a:t>
            </a:r>
          </a:p>
        </p:txBody>
      </p:sp>
      <p:sp>
        <p:nvSpPr>
          <p:cNvPr id="47114" name="Line 7"/>
          <p:cNvSpPr>
            <a:spLocks noChangeShapeType="1"/>
          </p:cNvSpPr>
          <p:nvPr/>
        </p:nvSpPr>
        <p:spPr bwMode="auto">
          <a:xfrm>
            <a:off x="2895600" y="41910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15" name="Line 8"/>
          <p:cNvSpPr>
            <a:spLocks noChangeShapeType="1"/>
          </p:cNvSpPr>
          <p:nvPr/>
        </p:nvSpPr>
        <p:spPr bwMode="auto">
          <a:xfrm>
            <a:off x="2895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16" name="Line 9"/>
          <p:cNvSpPr>
            <a:spLocks noChangeShapeType="1"/>
          </p:cNvSpPr>
          <p:nvPr/>
        </p:nvSpPr>
        <p:spPr bwMode="auto">
          <a:xfrm>
            <a:off x="3810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17" name="Line 10"/>
          <p:cNvSpPr>
            <a:spLocks noChangeShapeType="1"/>
          </p:cNvSpPr>
          <p:nvPr/>
        </p:nvSpPr>
        <p:spPr bwMode="auto">
          <a:xfrm>
            <a:off x="4267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18" name="Line 11"/>
          <p:cNvSpPr>
            <a:spLocks noChangeShapeType="1"/>
          </p:cNvSpPr>
          <p:nvPr/>
        </p:nvSpPr>
        <p:spPr bwMode="auto">
          <a:xfrm>
            <a:off x="4724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19" name="Line 12"/>
          <p:cNvSpPr>
            <a:spLocks noChangeShapeType="1"/>
          </p:cNvSpPr>
          <p:nvPr/>
        </p:nvSpPr>
        <p:spPr bwMode="auto">
          <a:xfrm>
            <a:off x="3352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20" name="Line 13"/>
          <p:cNvSpPr>
            <a:spLocks noChangeShapeType="1"/>
          </p:cNvSpPr>
          <p:nvPr/>
        </p:nvSpPr>
        <p:spPr bwMode="auto">
          <a:xfrm>
            <a:off x="5638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21" name="Line 14"/>
          <p:cNvSpPr>
            <a:spLocks noChangeShapeType="1"/>
          </p:cNvSpPr>
          <p:nvPr/>
        </p:nvSpPr>
        <p:spPr bwMode="auto">
          <a:xfrm>
            <a:off x="6096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22" name="Line 15"/>
          <p:cNvSpPr>
            <a:spLocks noChangeShapeType="1"/>
          </p:cNvSpPr>
          <p:nvPr/>
        </p:nvSpPr>
        <p:spPr bwMode="auto">
          <a:xfrm>
            <a:off x="5181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23" name="Line 16"/>
          <p:cNvSpPr>
            <a:spLocks noChangeShapeType="1"/>
          </p:cNvSpPr>
          <p:nvPr/>
        </p:nvSpPr>
        <p:spPr bwMode="auto">
          <a:xfrm>
            <a:off x="7010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24" name="Line 17"/>
          <p:cNvSpPr>
            <a:spLocks noChangeShapeType="1"/>
          </p:cNvSpPr>
          <p:nvPr/>
        </p:nvSpPr>
        <p:spPr bwMode="auto">
          <a:xfrm>
            <a:off x="6553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25" name="Line 18"/>
          <p:cNvSpPr>
            <a:spLocks noChangeShapeType="1"/>
          </p:cNvSpPr>
          <p:nvPr/>
        </p:nvSpPr>
        <p:spPr bwMode="auto">
          <a:xfrm>
            <a:off x="7924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26" name="Line 19"/>
          <p:cNvSpPr>
            <a:spLocks noChangeShapeType="1"/>
          </p:cNvSpPr>
          <p:nvPr/>
        </p:nvSpPr>
        <p:spPr bwMode="auto">
          <a:xfrm>
            <a:off x="7467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27" name="Line 20"/>
          <p:cNvSpPr>
            <a:spLocks noChangeShapeType="1"/>
          </p:cNvSpPr>
          <p:nvPr/>
        </p:nvSpPr>
        <p:spPr bwMode="auto">
          <a:xfrm>
            <a:off x="8839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28" name="Line 21"/>
          <p:cNvSpPr>
            <a:spLocks noChangeShapeType="1"/>
          </p:cNvSpPr>
          <p:nvPr/>
        </p:nvSpPr>
        <p:spPr bwMode="auto">
          <a:xfrm>
            <a:off x="8382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29" name="Line 22"/>
          <p:cNvSpPr>
            <a:spLocks noChangeShapeType="1"/>
          </p:cNvSpPr>
          <p:nvPr/>
        </p:nvSpPr>
        <p:spPr bwMode="auto">
          <a:xfrm>
            <a:off x="9753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30" name="Line 23"/>
          <p:cNvSpPr>
            <a:spLocks noChangeShapeType="1"/>
          </p:cNvSpPr>
          <p:nvPr/>
        </p:nvSpPr>
        <p:spPr bwMode="auto">
          <a:xfrm>
            <a:off x="9296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31" name="Line 24"/>
          <p:cNvSpPr>
            <a:spLocks noChangeShapeType="1"/>
          </p:cNvSpPr>
          <p:nvPr/>
        </p:nvSpPr>
        <p:spPr bwMode="auto">
          <a:xfrm>
            <a:off x="9715500" y="4191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32" name="Line 25"/>
          <p:cNvSpPr>
            <a:spLocks noChangeShapeType="1"/>
          </p:cNvSpPr>
          <p:nvPr/>
        </p:nvSpPr>
        <p:spPr bwMode="auto">
          <a:xfrm>
            <a:off x="2895600" y="49530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33" name="Line 26"/>
          <p:cNvSpPr>
            <a:spLocks noChangeShapeType="1"/>
          </p:cNvSpPr>
          <p:nvPr/>
        </p:nvSpPr>
        <p:spPr bwMode="auto">
          <a:xfrm>
            <a:off x="2895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34" name="Line 27"/>
          <p:cNvSpPr>
            <a:spLocks noChangeShapeType="1"/>
          </p:cNvSpPr>
          <p:nvPr/>
        </p:nvSpPr>
        <p:spPr bwMode="auto">
          <a:xfrm>
            <a:off x="3810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35" name="Line 28"/>
          <p:cNvSpPr>
            <a:spLocks noChangeShapeType="1"/>
          </p:cNvSpPr>
          <p:nvPr/>
        </p:nvSpPr>
        <p:spPr bwMode="auto">
          <a:xfrm>
            <a:off x="4267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36" name="Line 29"/>
          <p:cNvSpPr>
            <a:spLocks noChangeShapeType="1"/>
          </p:cNvSpPr>
          <p:nvPr/>
        </p:nvSpPr>
        <p:spPr bwMode="auto">
          <a:xfrm>
            <a:off x="4724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37" name="Line 30"/>
          <p:cNvSpPr>
            <a:spLocks noChangeShapeType="1"/>
          </p:cNvSpPr>
          <p:nvPr/>
        </p:nvSpPr>
        <p:spPr bwMode="auto">
          <a:xfrm>
            <a:off x="3352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38" name="Line 31"/>
          <p:cNvSpPr>
            <a:spLocks noChangeShapeType="1"/>
          </p:cNvSpPr>
          <p:nvPr/>
        </p:nvSpPr>
        <p:spPr bwMode="auto">
          <a:xfrm>
            <a:off x="5638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39" name="Line 32"/>
          <p:cNvSpPr>
            <a:spLocks noChangeShapeType="1"/>
          </p:cNvSpPr>
          <p:nvPr/>
        </p:nvSpPr>
        <p:spPr bwMode="auto">
          <a:xfrm>
            <a:off x="6096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40" name="Line 33"/>
          <p:cNvSpPr>
            <a:spLocks noChangeShapeType="1"/>
          </p:cNvSpPr>
          <p:nvPr/>
        </p:nvSpPr>
        <p:spPr bwMode="auto">
          <a:xfrm>
            <a:off x="5181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41" name="Line 34"/>
          <p:cNvSpPr>
            <a:spLocks noChangeShapeType="1"/>
          </p:cNvSpPr>
          <p:nvPr/>
        </p:nvSpPr>
        <p:spPr bwMode="auto">
          <a:xfrm>
            <a:off x="7010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42" name="Line 35"/>
          <p:cNvSpPr>
            <a:spLocks noChangeShapeType="1"/>
          </p:cNvSpPr>
          <p:nvPr/>
        </p:nvSpPr>
        <p:spPr bwMode="auto">
          <a:xfrm>
            <a:off x="6553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43" name="Line 36"/>
          <p:cNvSpPr>
            <a:spLocks noChangeShapeType="1"/>
          </p:cNvSpPr>
          <p:nvPr/>
        </p:nvSpPr>
        <p:spPr bwMode="auto">
          <a:xfrm>
            <a:off x="7924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44" name="Line 37"/>
          <p:cNvSpPr>
            <a:spLocks noChangeShapeType="1"/>
          </p:cNvSpPr>
          <p:nvPr/>
        </p:nvSpPr>
        <p:spPr bwMode="auto">
          <a:xfrm>
            <a:off x="7467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45" name="Line 38"/>
          <p:cNvSpPr>
            <a:spLocks noChangeShapeType="1"/>
          </p:cNvSpPr>
          <p:nvPr/>
        </p:nvSpPr>
        <p:spPr bwMode="auto">
          <a:xfrm>
            <a:off x="8839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46" name="Line 39"/>
          <p:cNvSpPr>
            <a:spLocks noChangeShapeType="1"/>
          </p:cNvSpPr>
          <p:nvPr/>
        </p:nvSpPr>
        <p:spPr bwMode="auto">
          <a:xfrm>
            <a:off x="8382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47" name="Line 40"/>
          <p:cNvSpPr>
            <a:spLocks noChangeShapeType="1"/>
          </p:cNvSpPr>
          <p:nvPr/>
        </p:nvSpPr>
        <p:spPr bwMode="auto">
          <a:xfrm>
            <a:off x="9753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48" name="Line 41"/>
          <p:cNvSpPr>
            <a:spLocks noChangeShapeType="1"/>
          </p:cNvSpPr>
          <p:nvPr/>
        </p:nvSpPr>
        <p:spPr bwMode="auto">
          <a:xfrm>
            <a:off x="9296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49" name="Line 42"/>
          <p:cNvSpPr>
            <a:spLocks noChangeShapeType="1"/>
          </p:cNvSpPr>
          <p:nvPr/>
        </p:nvSpPr>
        <p:spPr bwMode="auto">
          <a:xfrm>
            <a:off x="9715500" y="4953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50" name="Line 43"/>
          <p:cNvSpPr>
            <a:spLocks noChangeShapeType="1"/>
          </p:cNvSpPr>
          <p:nvPr/>
        </p:nvSpPr>
        <p:spPr bwMode="auto">
          <a:xfrm>
            <a:off x="5181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7151" name="Text Box 44"/>
          <p:cNvSpPr txBox="1">
            <a:spLocks noChangeArrowheads="1"/>
          </p:cNvSpPr>
          <p:nvPr/>
        </p:nvSpPr>
        <p:spPr bwMode="auto">
          <a:xfrm>
            <a:off x="2057401" y="37338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(4,1)</a:t>
            </a:r>
          </a:p>
        </p:txBody>
      </p:sp>
      <p:sp>
        <p:nvSpPr>
          <p:cNvPr id="47152" name="Text Box 45"/>
          <p:cNvSpPr txBox="1">
            <a:spLocks noChangeArrowheads="1"/>
          </p:cNvSpPr>
          <p:nvPr/>
        </p:nvSpPr>
        <p:spPr bwMode="auto">
          <a:xfrm>
            <a:off x="2057401" y="44196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(5,2)</a:t>
            </a:r>
          </a:p>
        </p:txBody>
      </p:sp>
      <p:sp>
        <p:nvSpPr>
          <p:cNvPr id="47153" name="Line 46"/>
          <p:cNvSpPr>
            <a:spLocks noChangeShapeType="1"/>
          </p:cNvSpPr>
          <p:nvPr/>
        </p:nvSpPr>
        <p:spPr bwMode="auto">
          <a:xfrm>
            <a:off x="2895600" y="57912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54" name="Line 47"/>
          <p:cNvSpPr>
            <a:spLocks noChangeShapeType="1"/>
          </p:cNvSpPr>
          <p:nvPr/>
        </p:nvSpPr>
        <p:spPr bwMode="auto">
          <a:xfrm>
            <a:off x="2895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55" name="Line 48"/>
          <p:cNvSpPr>
            <a:spLocks noChangeShapeType="1"/>
          </p:cNvSpPr>
          <p:nvPr/>
        </p:nvSpPr>
        <p:spPr bwMode="auto">
          <a:xfrm>
            <a:off x="3810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56" name="Line 49"/>
          <p:cNvSpPr>
            <a:spLocks noChangeShapeType="1"/>
          </p:cNvSpPr>
          <p:nvPr/>
        </p:nvSpPr>
        <p:spPr bwMode="auto">
          <a:xfrm>
            <a:off x="6096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57" name="Line 50"/>
          <p:cNvSpPr>
            <a:spLocks noChangeShapeType="1"/>
          </p:cNvSpPr>
          <p:nvPr/>
        </p:nvSpPr>
        <p:spPr bwMode="auto">
          <a:xfrm>
            <a:off x="6553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58" name="Line 51"/>
          <p:cNvSpPr>
            <a:spLocks noChangeShapeType="1"/>
          </p:cNvSpPr>
          <p:nvPr/>
        </p:nvSpPr>
        <p:spPr bwMode="auto">
          <a:xfrm>
            <a:off x="3352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59" name="Line 52"/>
          <p:cNvSpPr>
            <a:spLocks noChangeShapeType="1"/>
          </p:cNvSpPr>
          <p:nvPr/>
        </p:nvSpPr>
        <p:spPr bwMode="auto">
          <a:xfrm>
            <a:off x="5638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60" name="Line 53"/>
          <p:cNvSpPr>
            <a:spLocks noChangeShapeType="1"/>
          </p:cNvSpPr>
          <p:nvPr/>
        </p:nvSpPr>
        <p:spPr bwMode="auto">
          <a:xfrm>
            <a:off x="6096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61" name="Line 54"/>
          <p:cNvSpPr>
            <a:spLocks noChangeShapeType="1"/>
          </p:cNvSpPr>
          <p:nvPr/>
        </p:nvSpPr>
        <p:spPr bwMode="auto">
          <a:xfrm>
            <a:off x="7010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62" name="Line 55"/>
          <p:cNvSpPr>
            <a:spLocks noChangeShapeType="1"/>
          </p:cNvSpPr>
          <p:nvPr/>
        </p:nvSpPr>
        <p:spPr bwMode="auto">
          <a:xfrm>
            <a:off x="7010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63" name="Line 56"/>
          <p:cNvSpPr>
            <a:spLocks noChangeShapeType="1"/>
          </p:cNvSpPr>
          <p:nvPr/>
        </p:nvSpPr>
        <p:spPr bwMode="auto">
          <a:xfrm>
            <a:off x="6553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64" name="Line 57"/>
          <p:cNvSpPr>
            <a:spLocks noChangeShapeType="1"/>
          </p:cNvSpPr>
          <p:nvPr/>
        </p:nvSpPr>
        <p:spPr bwMode="auto">
          <a:xfrm>
            <a:off x="7924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65" name="Line 58"/>
          <p:cNvSpPr>
            <a:spLocks noChangeShapeType="1"/>
          </p:cNvSpPr>
          <p:nvPr/>
        </p:nvSpPr>
        <p:spPr bwMode="auto">
          <a:xfrm>
            <a:off x="7467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66" name="Line 59"/>
          <p:cNvSpPr>
            <a:spLocks noChangeShapeType="1"/>
          </p:cNvSpPr>
          <p:nvPr/>
        </p:nvSpPr>
        <p:spPr bwMode="auto">
          <a:xfrm>
            <a:off x="8839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67" name="Line 60"/>
          <p:cNvSpPr>
            <a:spLocks noChangeShapeType="1"/>
          </p:cNvSpPr>
          <p:nvPr/>
        </p:nvSpPr>
        <p:spPr bwMode="auto">
          <a:xfrm>
            <a:off x="8382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68" name="Line 61"/>
          <p:cNvSpPr>
            <a:spLocks noChangeShapeType="1"/>
          </p:cNvSpPr>
          <p:nvPr/>
        </p:nvSpPr>
        <p:spPr bwMode="auto">
          <a:xfrm>
            <a:off x="9753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69" name="Line 62"/>
          <p:cNvSpPr>
            <a:spLocks noChangeShapeType="1"/>
          </p:cNvSpPr>
          <p:nvPr/>
        </p:nvSpPr>
        <p:spPr bwMode="auto">
          <a:xfrm>
            <a:off x="9296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70" name="Line 63"/>
          <p:cNvSpPr>
            <a:spLocks noChangeShapeType="1"/>
          </p:cNvSpPr>
          <p:nvPr/>
        </p:nvSpPr>
        <p:spPr bwMode="auto">
          <a:xfrm>
            <a:off x="9715500" y="5791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71" name="Line 64"/>
          <p:cNvSpPr>
            <a:spLocks noChangeShapeType="1"/>
          </p:cNvSpPr>
          <p:nvPr/>
        </p:nvSpPr>
        <p:spPr bwMode="auto">
          <a:xfrm>
            <a:off x="6096000" y="5181600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7172" name="Text Box 65"/>
          <p:cNvSpPr txBox="1">
            <a:spLocks noChangeArrowheads="1"/>
          </p:cNvSpPr>
          <p:nvPr/>
        </p:nvSpPr>
        <p:spPr bwMode="auto">
          <a:xfrm>
            <a:off x="2057401" y="52578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(7,2)</a:t>
            </a:r>
          </a:p>
        </p:txBody>
      </p:sp>
      <p:sp>
        <p:nvSpPr>
          <p:cNvPr id="47174" name="Line 68"/>
          <p:cNvSpPr>
            <a:spLocks noChangeShapeType="1"/>
          </p:cNvSpPr>
          <p:nvPr/>
        </p:nvSpPr>
        <p:spPr bwMode="auto">
          <a:xfrm>
            <a:off x="2895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7175" name="Line 69"/>
          <p:cNvSpPr>
            <a:spLocks noChangeShapeType="1"/>
          </p:cNvSpPr>
          <p:nvPr/>
        </p:nvSpPr>
        <p:spPr bwMode="auto">
          <a:xfrm>
            <a:off x="2895600" y="5181600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7176" name="Line 70"/>
          <p:cNvSpPr>
            <a:spLocks noChangeShapeType="1"/>
          </p:cNvSpPr>
          <p:nvPr/>
        </p:nvSpPr>
        <p:spPr bwMode="auto">
          <a:xfrm>
            <a:off x="47244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7177" name="Line 72"/>
          <p:cNvSpPr>
            <a:spLocks noChangeShapeType="1"/>
          </p:cNvSpPr>
          <p:nvPr/>
        </p:nvSpPr>
        <p:spPr bwMode="auto">
          <a:xfrm>
            <a:off x="65532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7178" name="Line 73"/>
          <p:cNvSpPr>
            <a:spLocks noChangeShapeType="1"/>
          </p:cNvSpPr>
          <p:nvPr/>
        </p:nvSpPr>
        <p:spPr bwMode="auto">
          <a:xfrm>
            <a:off x="47244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7179" name="Line 74"/>
          <p:cNvSpPr>
            <a:spLocks noChangeShapeType="1"/>
          </p:cNvSpPr>
          <p:nvPr/>
        </p:nvSpPr>
        <p:spPr bwMode="auto">
          <a:xfrm>
            <a:off x="5181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7180" name="Line 75"/>
          <p:cNvSpPr>
            <a:spLocks noChangeShapeType="1"/>
          </p:cNvSpPr>
          <p:nvPr/>
        </p:nvSpPr>
        <p:spPr bwMode="auto">
          <a:xfrm>
            <a:off x="7467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7181" name="Line 76"/>
          <p:cNvSpPr>
            <a:spLocks noChangeShapeType="1"/>
          </p:cNvSpPr>
          <p:nvPr/>
        </p:nvSpPr>
        <p:spPr bwMode="auto">
          <a:xfrm>
            <a:off x="9296400" y="5181600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7182" name="Line 77"/>
          <p:cNvSpPr>
            <a:spLocks noChangeShapeType="1"/>
          </p:cNvSpPr>
          <p:nvPr/>
        </p:nvSpPr>
        <p:spPr bwMode="auto">
          <a:xfrm>
            <a:off x="6096000" y="5181600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7183" name="Line 78"/>
          <p:cNvSpPr>
            <a:spLocks noChangeShapeType="1"/>
          </p:cNvSpPr>
          <p:nvPr/>
        </p:nvSpPr>
        <p:spPr bwMode="auto">
          <a:xfrm>
            <a:off x="6096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84" name="Line 79"/>
          <p:cNvSpPr>
            <a:spLocks noChangeShapeType="1"/>
          </p:cNvSpPr>
          <p:nvPr/>
        </p:nvSpPr>
        <p:spPr bwMode="auto">
          <a:xfrm>
            <a:off x="6553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85" name="Line 80"/>
          <p:cNvSpPr>
            <a:spLocks noChangeShapeType="1"/>
          </p:cNvSpPr>
          <p:nvPr/>
        </p:nvSpPr>
        <p:spPr bwMode="auto">
          <a:xfrm>
            <a:off x="7467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86" name="Line 81"/>
          <p:cNvSpPr>
            <a:spLocks noChangeShapeType="1"/>
          </p:cNvSpPr>
          <p:nvPr/>
        </p:nvSpPr>
        <p:spPr bwMode="auto">
          <a:xfrm>
            <a:off x="7924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87" name="Line 82"/>
          <p:cNvSpPr>
            <a:spLocks noChangeShapeType="1"/>
          </p:cNvSpPr>
          <p:nvPr/>
        </p:nvSpPr>
        <p:spPr bwMode="auto">
          <a:xfrm>
            <a:off x="7010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7188" name="Line 83"/>
          <p:cNvSpPr>
            <a:spLocks noChangeShapeType="1"/>
          </p:cNvSpPr>
          <p:nvPr/>
        </p:nvSpPr>
        <p:spPr bwMode="auto">
          <a:xfrm>
            <a:off x="8382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623700" name="Rectangle 84"/>
          <p:cNvSpPr>
            <a:spLocks noChangeArrowheads="1"/>
          </p:cNvSpPr>
          <p:nvPr/>
        </p:nvSpPr>
        <p:spPr bwMode="auto">
          <a:xfrm>
            <a:off x="8382000" y="38100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7190" name="Line 85"/>
          <p:cNvSpPr>
            <a:spLocks noChangeShapeType="1"/>
          </p:cNvSpPr>
          <p:nvPr/>
        </p:nvSpPr>
        <p:spPr bwMode="auto">
          <a:xfrm>
            <a:off x="65532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7191" name="Line 86"/>
          <p:cNvSpPr>
            <a:spLocks noChangeShapeType="1"/>
          </p:cNvSpPr>
          <p:nvPr/>
        </p:nvSpPr>
        <p:spPr bwMode="auto">
          <a:xfrm>
            <a:off x="83820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23704" name="Rectangle 88"/>
          <p:cNvSpPr>
            <a:spLocks noChangeArrowheads="1"/>
          </p:cNvSpPr>
          <p:nvPr/>
        </p:nvSpPr>
        <p:spPr bwMode="auto">
          <a:xfrm>
            <a:off x="8382000" y="45720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623705" name="Rectangle 89"/>
          <p:cNvSpPr>
            <a:spLocks noChangeArrowheads="1"/>
          </p:cNvSpPr>
          <p:nvPr/>
        </p:nvSpPr>
        <p:spPr bwMode="auto">
          <a:xfrm>
            <a:off x="7924800" y="45720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7194" name="Line 90"/>
          <p:cNvSpPr>
            <a:spLocks noChangeShapeType="1"/>
          </p:cNvSpPr>
          <p:nvPr/>
        </p:nvSpPr>
        <p:spPr bwMode="auto">
          <a:xfrm>
            <a:off x="7467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7195" name="Line 91"/>
          <p:cNvSpPr>
            <a:spLocks noChangeShapeType="1"/>
          </p:cNvSpPr>
          <p:nvPr/>
        </p:nvSpPr>
        <p:spPr bwMode="auto">
          <a:xfrm>
            <a:off x="9753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23708" name="Line 92"/>
          <p:cNvSpPr>
            <a:spLocks noChangeShapeType="1"/>
          </p:cNvSpPr>
          <p:nvPr/>
        </p:nvSpPr>
        <p:spPr bwMode="auto">
          <a:xfrm>
            <a:off x="83820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623709" name="Rectangle 93"/>
          <p:cNvSpPr>
            <a:spLocks noChangeArrowheads="1"/>
          </p:cNvSpPr>
          <p:nvPr/>
        </p:nvSpPr>
        <p:spPr bwMode="auto">
          <a:xfrm>
            <a:off x="8839200" y="3810000"/>
            <a:ext cx="457200" cy="381000"/>
          </a:xfrm>
          <a:prstGeom prst="rect">
            <a:avLst/>
          </a:prstGeom>
          <a:solidFill>
            <a:srgbClr val="FFFFDB">
              <a:alpha val="74901"/>
            </a:srgbClr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7198" name="Rectangle 94"/>
          <p:cNvSpPr>
            <a:spLocks noChangeArrowheads="1"/>
          </p:cNvSpPr>
          <p:nvPr/>
        </p:nvSpPr>
        <p:spPr bwMode="auto">
          <a:xfrm>
            <a:off x="2895600" y="3810000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7199" name="Rectangle 95"/>
          <p:cNvSpPr>
            <a:spLocks noChangeArrowheads="1"/>
          </p:cNvSpPr>
          <p:nvPr/>
        </p:nvSpPr>
        <p:spPr bwMode="auto">
          <a:xfrm>
            <a:off x="5181600" y="3810000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7200" name="Line 67"/>
          <p:cNvSpPr>
            <a:spLocks noChangeShapeType="1"/>
          </p:cNvSpPr>
          <p:nvPr/>
        </p:nvSpPr>
        <p:spPr bwMode="auto">
          <a:xfrm>
            <a:off x="28956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7201" name="Rectangle 96"/>
          <p:cNvSpPr>
            <a:spLocks noChangeArrowheads="1"/>
          </p:cNvSpPr>
          <p:nvPr/>
        </p:nvSpPr>
        <p:spPr bwMode="auto">
          <a:xfrm>
            <a:off x="3352800" y="4572000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7202" name="Rectangle 97"/>
          <p:cNvSpPr>
            <a:spLocks noChangeArrowheads="1"/>
          </p:cNvSpPr>
          <p:nvPr/>
        </p:nvSpPr>
        <p:spPr bwMode="auto">
          <a:xfrm>
            <a:off x="5638800" y="4572000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7203" name="Rectangle 98"/>
          <p:cNvSpPr>
            <a:spLocks noChangeArrowheads="1"/>
          </p:cNvSpPr>
          <p:nvPr/>
        </p:nvSpPr>
        <p:spPr bwMode="auto">
          <a:xfrm>
            <a:off x="4267200" y="5410200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7204" name="Rectangle 99"/>
          <p:cNvSpPr>
            <a:spLocks noChangeArrowheads="1"/>
          </p:cNvSpPr>
          <p:nvPr/>
        </p:nvSpPr>
        <p:spPr bwMode="auto">
          <a:xfrm>
            <a:off x="7010400" y="5410200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grpSp>
        <p:nvGrpSpPr>
          <p:cNvPr id="47205" name="Group 100"/>
          <p:cNvGrpSpPr>
            <a:grpSpLocks/>
          </p:cNvGrpSpPr>
          <p:nvPr/>
        </p:nvGrpSpPr>
        <p:grpSpPr bwMode="auto">
          <a:xfrm>
            <a:off x="5029201" y="4953003"/>
            <a:ext cx="4935538" cy="1208088"/>
            <a:chOff x="2208" y="3120"/>
            <a:chExt cx="3109" cy="761"/>
          </a:xfrm>
        </p:grpSpPr>
        <p:sp>
          <p:nvSpPr>
            <p:cNvPr id="47211" name="Text Box 101"/>
            <p:cNvSpPr txBox="1">
              <a:spLocks noChangeArrowheads="1"/>
            </p:cNvSpPr>
            <p:nvPr/>
          </p:nvSpPr>
          <p:spPr bwMode="auto">
            <a:xfrm>
              <a:off x="2208" y="3648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47212" name="Text Box 102"/>
            <p:cNvSpPr txBox="1">
              <a:spLocks noChangeArrowheads="1"/>
            </p:cNvSpPr>
            <p:nvPr/>
          </p:nvSpPr>
          <p:spPr bwMode="auto">
            <a:xfrm>
              <a:off x="2208" y="3120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47213" name="Text Box 103"/>
            <p:cNvSpPr txBox="1">
              <a:spLocks noChangeArrowheads="1"/>
            </p:cNvSpPr>
            <p:nvPr/>
          </p:nvSpPr>
          <p:spPr bwMode="auto">
            <a:xfrm>
              <a:off x="3600" y="3648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47214" name="Text Box 104"/>
            <p:cNvSpPr txBox="1">
              <a:spLocks noChangeArrowheads="1"/>
            </p:cNvSpPr>
            <p:nvPr/>
          </p:nvSpPr>
          <p:spPr bwMode="auto">
            <a:xfrm>
              <a:off x="3600" y="3120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47215" name="Text Box 105"/>
            <p:cNvSpPr txBox="1">
              <a:spLocks noChangeArrowheads="1"/>
            </p:cNvSpPr>
            <p:nvPr/>
          </p:nvSpPr>
          <p:spPr bwMode="auto">
            <a:xfrm>
              <a:off x="5040" y="3120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15</a:t>
              </a:r>
            </a:p>
          </p:txBody>
        </p:sp>
        <p:sp>
          <p:nvSpPr>
            <p:cNvPr id="47216" name="Text Box 106"/>
            <p:cNvSpPr txBox="1">
              <a:spLocks noChangeArrowheads="1"/>
            </p:cNvSpPr>
            <p:nvPr/>
          </p:nvSpPr>
          <p:spPr bwMode="auto">
            <a:xfrm>
              <a:off x="5040" y="3648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15</a:t>
              </a:r>
            </a:p>
          </p:txBody>
        </p:sp>
      </p:grpSp>
      <p:sp>
        <p:nvSpPr>
          <p:cNvPr id="47206" name="Text Box 107"/>
          <p:cNvSpPr txBox="1">
            <a:spLocks noChangeArrowheads="1"/>
          </p:cNvSpPr>
          <p:nvPr/>
        </p:nvSpPr>
        <p:spPr bwMode="auto">
          <a:xfrm>
            <a:off x="1752600" y="37338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1</a:t>
            </a:r>
          </a:p>
        </p:txBody>
      </p:sp>
      <p:sp>
        <p:nvSpPr>
          <p:cNvPr id="47207" name="Text Box 108"/>
          <p:cNvSpPr txBox="1">
            <a:spLocks noChangeArrowheads="1"/>
          </p:cNvSpPr>
          <p:nvPr/>
        </p:nvSpPr>
        <p:spPr bwMode="auto">
          <a:xfrm>
            <a:off x="1752600" y="44196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2</a:t>
            </a:r>
          </a:p>
        </p:txBody>
      </p:sp>
      <p:sp>
        <p:nvSpPr>
          <p:cNvPr id="47208" name="Text Box 109"/>
          <p:cNvSpPr txBox="1">
            <a:spLocks noChangeArrowheads="1"/>
          </p:cNvSpPr>
          <p:nvPr/>
        </p:nvSpPr>
        <p:spPr bwMode="auto">
          <a:xfrm>
            <a:off x="1752600" y="52578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3</a:t>
            </a:r>
          </a:p>
        </p:txBody>
      </p:sp>
      <p:sp>
        <p:nvSpPr>
          <p:cNvPr id="47209" name="Rectangle 110"/>
          <p:cNvSpPr>
            <a:spLocks noChangeArrowheads="1"/>
          </p:cNvSpPr>
          <p:nvPr/>
        </p:nvSpPr>
        <p:spPr bwMode="auto">
          <a:xfrm>
            <a:off x="6553200" y="3810000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7210" name="Line 87"/>
          <p:cNvSpPr>
            <a:spLocks noChangeShapeType="1"/>
          </p:cNvSpPr>
          <p:nvPr/>
        </p:nvSpPr>
        <p:spPr bwMode="auto">
          <a:xfrm>
            <a:off x="65532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11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938564" y="0"/>
            <a:ext cx="7772400" cy="1143000"/>
          </a:xfrm>
        </p:spPr>
        <p:txBody>
          <a:bodyPr/>
          <a:lstStyle/>
          <a:p>
            <a:pPr algn="ctr"/>
            <a:r>
              <a:rPr lang="en-US" altLang="ko-KR" sz="3600" b="1" dirty="0">
                <a:latin typeface="Arial" charset="0"/>
                <a:ea typeface="굴림" charset="-127"/>
              </a:rPr>
              <a:t>EDF (Earliest Deadline First)</a:t>
            </a:r>
          </a:p>
        </p:txBody>
      </p:sp>
    </p:spTree>
    <p:extLst>
      <p:ext uri="{BB962C8B-B14F-4D97-AF65-F5344CB8AC3E}">
        <p14:creationId xmlns:p14="http://schemas.microsoft.com/office/powerpoint/2010/main" val="2490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6237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2000"/>
                                        <p:tgtEl>
                                          <p:spTgt spid="6237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3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2000"/>
                                        <p:tgtEl>
                                          <p:spTgt spid="6237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3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618" grpId="0" animBg="1"/>
      <p:bldP spid="623619" grpId="0" animBg="1"/>
      <p:bldP spid="623619" grpId="1" animBg="1"/>
      <p:bldP spid="623700" grpId="0" animBg="1"/>
      <p:bldP spid="623700" grpId="1" animBg="1"/>
      <p:bldP spid="623704" grpId="0" animBg="1"/>
      <p:bldP spid="623705" grpId="0" animBg="1"/>
      <p:bldP spid="623708" grpId="0" animBg="1"/>
      <p:bldP spid="623709" grpId="0" animBg="1"/>
      <p:bldP spid="62370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3" name="Rectangle 2"/>
          <p:cNvSpPr>
            <a:spLocks noChangeArrowheads="1"/>
          </p:cNvSpPr>
          <p:nvPr/>
        </p:nvSpPr>
        <p:spPr bwMode="auto">
          <a:xfrm>
            <a:off x="8839200" y="3810000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8134" name="Rectangle 4"/>
          <p:cNvSpPr>
            <a:spLocks noChangeArrowheads="1"/>
          </p:cNvSpPr>
          <p:nvPr/>
        </p:nvSpPr>
        <p:spPr bwMode="auto">
          <a:xfrm>
            <a:off x="7924800" y="4572000"/>
            <a:ext cx="914400" cy="38100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8136" name="Rectangle 6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r>
              <a:rPr lang="en-US" altLang="ko-KR" sz="2000" dirty="0">
                <a:latin typeface="Calibri" panose="020F0502020204030204" pitchFamily="34" charset="0"/>
                <a:ea typeface="굴림" charset="-127"/>
              </a:rPr>
              <a:t>Optimal scheduling algorithm </a:t>
            </a:r>
          </a:p>
          <a:p>
            <a:pPr lvl="1"/>
            <a:r>
              <a:rPr lang="en-US" altLang="ko-KR" sz="1800" dirty="0">
                <a:latin typeface="Calibri" panose="020F0502020204030204" pitchFamily="34" charset="0"/>
                <a:ea typeface="굴림" charset="-127"/>
              </a:rPr>
              <a:t>if there is a schedule for a set of real-time tasks,</a:t>
            </a:r>
          </a:p>
          <a:p>
            <a:pPr lvl="1">
              <a:buFontTx/>
              <a:buNone/>
            </a:pPr>
            <a:r>
              <a:rPr lang="en-US" altLang="ko-KR" sz="1800" dirty="0">
                <a:latin typeface="Calibri" panose="020F0502020204030204" pitchFamily="34" charset="0"/>
                <a:ea typeface="굴림" charset="-127"/>
              </a:rPr>
              <a:t>   EDF can schedule it.</a:t>
            </a:r>
          </a:p>
        </p:txBody>
      </p:sp>
      <p:sp>
        <p:nvSpPr>
          <p:cNvPr id="48137" name="Line 7"/>
          <p:cNvSpPr>
            <a:spLocks noChangeShapeType="1"/>
          </p:cNvSpPr>
          <p:nvPr/>
        </p:nvSpPr>
        <p:spPr bwMode="auto">
          <a:xfrm>
            <a:off x="2895600" y="41910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38" name="Line 8"/>
          <p:cNvSpPr>
            <a:spLocks noChangeShapeType="1"/>
          </p:cNvSpPr>
          <p:nvPr/>
        </p:nvSpPr>
        <p:spPr bwMode="auto">
          <a:xfrm>
            <a:off x="2895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39" name="Line 9"/>
          <p:cNvSpPr>
            <a:spLocks noChangeShapeType="1"/>
          </p:cNvSpPr>
          <p:nvPr/>
        </p:nvSpPr>
        <p:spPr bwMode="auto">
          <a:xfrm>
            <a:off x="3810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40" name="Line 10"/>
          <p:cNvSpPr>
            <a:spLocks noChangeShapeType="1"/>
          </p:cNvSpPr>
          <p:nvPr/>
        </p:nvSpPr>
        <p:spPr bwMode="auto">
          <a:xfrm>
            <a:off x="4267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41" name="Line 11"/>
          <p:cNvSpPr>
            <a:spLocks noChangeShapeType="1"/>
          </p:cNvSpPr>
          <p:nvPr/>
        </p:nvSpPr>
        <p:spPr bwMode="auto">
          <a:xfrm>
            <a:off x="4724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42" name="Line 12"/>
          <p:cNvSpPr>
            <a:spLocks noChangeShapeType="1"/>
          </p:cNvSpPr>
          <p:nvPr/>
        </p:nvSpPr>
        <p:spPr bwMode="auto">
          <a:xfrm>
            <a:off x="3352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43" name="Line 13"/>
          <p:cNvSpPr>
            <a:spLocks noChangeShapeType="1"/>
          </p:cNvSpPr>
          <p:nvPr/>
        </p:nvSpPr>
        <p:spPr bwMode="auto">
          <a:xfrm>
            <a:off x="5638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44" name="Line 14"/>
          <p:cNvSpPr>
            <a:spLocks noChangeShapeType="1"/>
          </p:cNvSpPr>
          <p:nvPr/>
        </p:nvSpPr>
        <p:spPr bwMode="auto">
          <a:xfrm>
            <a:off x="6096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45" name="Line 15"/>
          <p:cNvSpPr>
            <a:spLocks noChangeShapeType="1"/>
          </p:cNvSpPr>
          <p:nvPr/>
        </p:nvSpPr>
        <p:spPr bwMode="auto">
          <a:xfrm>
            <a:off x="5181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46" name="Line 16"/>
          <p:cNvSpPr>
            <a:spLocks noChangeShapeType="1"/>
          </p:cNvSpPr>
          <p:nvPr/>
        </p:nvSpPr>
        <p:spPr bwMode="auto">
          <a:xfrm>
            <a:off x="7010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47" name="Line 17"/>
          <p:cNvSpPr>
            <a:spLocks noChangeShapeType="1"/>
          </p:cNvSpPr>
          <p:nvPr/>
        </p:nvSpPr>
        <p:spPr bwMode="auto">
          <a:xfrm>
            <a:off x="6553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48" name="Line 18"/>
          <p:cNvSpPr>
            <a:spLocks noChangeShapeType="1"/>
          </p:cNvSpPr>
          <p:nvPr/>
        </p:nvSpPr>
        <p:spPr bwMode="auto">
          <a:xfrm>
            <a:off x="7924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49" name="Line 19"/>
          <p:cNvSpPr>
            <a:spLocks noChangeShapeType="1"/>
          </p:cNvSpPr>
          <p:nvPr/>
        </p:nvSpPr>
        <p:spPr bwMode="auto">
          <a:xfrm>
            <a:off x="7467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50" name="Line 20"/>
          <p:cNvSpPr>
            <a:spLocks noChangeShapeType="1"/>
          </p:cNvSpPr>
          <p:nvPr/>
        </p:nvSpPr>
        <p:spPr bwMode="auto">
          <a:xfrm>
            <a:off x="8839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51" name="Line 21"/>
          <p:cNvSpPr>
            <a:spLocks noChangeShapeType="1"/>
          </p:cNvSpPr>
          <p:nvPr/>
        </p:nvSpPr>
        <p:spPr bwMode="auto">
          <a:xfrm>
            <a:off x="8382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52" name="Line 22"/>
          <p:cNvSpPr>
            <a:spLocks noChangeShapeType="1"/>
          </p:cNvSpPr>
          <p:nvPr/>
        </p:nvSpPr>
        <p:spPr bwMode="auto">
          <a:xfrm>
            <a:off x="9753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53" name="Line 23"/>
          <p:cNvSpPr>
            <a:spLocks noChangeShapeType="1"/>
          </p:cNvSpPr>
          <p:nvPr/>
        </p:nvSpPr>
        <p:spPr bwMode="auto">
          <a:xfrm>
            <a:off x="9296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54" name="Line 24"/>
          <p:cNvSpPr>
            <a:spLocks noChangeShapeType="1"/>
          </p:cNvSpPr>
          <p:nvPr/>
        </p:nvSpPr>
        <p:spPr bwMode="auto">
          <a:xfrm>
            <a:off x="9715500" y="4191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55" name="Line 25"/>
          <p:cNvSpPr>
            <a:spLocks noChangeShapeType="1"/>
          </p:cNvSpPr>
          <p:nvPr/>
        </p:nvSpPr>
        <p:spPr bwMode="auto">
          <a:xfrm>
            <a:off x="2895600" y="49530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56" name="Line 26"/>
          <p:cNvSpPr>
            <a:spLocks noChangeShapeType="1"/>
          </p:cNvSpPr>
          <p:nvPr/>
        </p:nvSpPr>
        <p:spPr bwMode="auto">
          <a:xfrm>
            <a:off x="2895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57" name="Line 27"/>
          <p:cNvSpPr>
            <a:spLocks noChangeShapeType="1"/>
          </p:cNvSpPr>
          <p:nvPr/>
        </p:nvSpPr>
        <p:spPr bwMode="auto">
          <a:xfrm>
            <a:off x="3810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58" name="Line 28"/>
          <p:cNvSpPr>
            <a:spLocks noChangeShapeType="1"/>
          </p:cNvSpPr>
          <p:nvPr/>
        </p:nvSpPr>
        <p:spPr bwMode="auto">
          <a:xfrm>
            <a:off x="4267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59" name="Line 29"/>
          <p:cNvSpPr>
            <a:spLocks noChangeShapeType="1"/>
          </p:cNvSpPr>
          <p:nvPr/>
        </p:nvSpPr>
        <p:spPr bwMode="auto">
          <a:xfrm>
            <a:off x="4724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60" name="Line 30"/>
          <p:cNvSpPr>
            <a:spLocks noChangeShapeType="1"/>
          </p:cNvSpPr>
          <p:nvPr/>
        </p:nvSpPr>
        <p:spPr bwMode="auto">
          <a:xfrm>
            <a:off x="3352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61" name="Line 31"/>
          <p:cNvSpPr>
            <a:spLocks noChangeShapeType="1"/>
          </p:cNvSpPr>
          <p:nvPr/>
        </p:nvSpPr>
        <p:spPr bwMode="auto">
          <a:xfrm>
            <a:off x="5638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62" name="Line 32"/>
          <p:cNvSpPr>
            <a:spLocks noChangeShapeType="1"/>
          </p:cNvSpPr>
          <p:nvPr/>
        </p:nvSpPr>
        <p:spPr bwMode="auto">
          <a:xfrm>
            <a:off x="6096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63" name="Line 33"/>
          <p:cNvSpPr>
            <a:spLocks noChangeShapeType="1"/>
          </p:cNvSpPr>
          <p:nvPr/>
        </p:nvSpPr>
        <p:spPr bwMode="auto">
          <a:xfrm>
            <a:off x="5181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64" name="Line 34"/>
          <p:cNvSpPr>
            <a:spLocks noChangeShapeType="1"/>
          </p:cNvSpPr>
          <p:nvPr/>
        </p:nvSpPr>
        <p:spPr bwMode="auto">
          <a:xfrm>
            <a:off x="7010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65" name="Line 35"/>
          <p:cNvSpPr>
            <a:spLocks noChangeShapeType="1"/>
          </p:cNvSpPr>
          <p:nvPr/>
        </p:nvSpPr>
        <p:spPr bwMode="auto">
          <a:xfrm>
            <a:off x="6553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66" name="Line 36"/>
          <p:cNvSpPr>
            <a:spLocks noChangeShapeType="1"/>
          </p:cNvSpPr>
          <p:nvPr/>
        </p:nvSpPr>
        <p:spPr bwMode="auto">
          <a:xfrm>
            <a:off x="79248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67" name="Line 37"/>
          <p:cNvSpPr>
            <a:spLocks noChangeShapeType="1"/>
          </p:cNvSpPr>
          <p:nvPr/>
        </p:nvSpPr>
        <p:spPr bwMode="auto">
          <a:xfrm>
            <a:off x="7467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68" name="Line 38"/>
          <p:cNvSpPr>
            <a:spLocks noChangeShapeType="1"/>
          </p:cNvSpPr>
          <p:nvPr/>
        </p:nvSpPr>
        <p:spPr bwMode="auto">
          <a:xfrm>
            <a:off x="88392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69" name="Line 39"/>
          <p:cNvSpPr>
            <a:spLocks noChangeShapeType="1"/>
          </p:cNvSpPr>
          <p:nvPr/>
        </p:nvSpPr>
        <p:spPr bwMode="auto">
          <a:xfrm>
            <a:off x="83820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70" name="Line 40"/>
          <p:cNvSpPr>
            <a:spLocks noChangeShapeType="1"/>
          </p:cNvSpPr>
          <p:nvPr/>
        </p:nvSpPr>
        <p:spPr bwMode="auto">
          <a:xfrm>
            <a:off x="97536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71" name="Line 41"/>
          <p:cNvSpPr>
            <a:spLocks noChangeShapeType="1"/>
          </p:cNvSpPr>
          <p:nvPr/>
        </p:nvSpPr>
        <p:spPr bwMode="auto">
          <a:xfrm>
            <a:off x="9296400" y="4876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72" name="Line 42"/>
          <p:cNvSpPr>
            <a:spLocks noChangeShapeType="1"/>
          </p:cNvSpPr>
          <p:nvPr/>
        </p:nvSpPr>
        <p:spPr bwMode="auto">
          <a:xfrm>
            <a:off x="9715500" y="4953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73" name="Line 43"/>
          <p:cNvSpPr>
            <a:spLocks noChangeShapeType="1"/>
          </p:cNvSpPr>
          <p:nvPr/>
        </p:nvSpPr>
        <p:spPr bwMode="auto">
          <a:xfrm>
            <a:off x="5181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8174" name="Text Box 44"/>
          <p:cNvSpPr txBox="1">
            <a:spLocks noChangeArrowheads="1"/>
          </p:cNvSpPr>
          <p:nvPr/>
        </p:nvSpPr>
        <p:spPr bwMode="auto">
          <a:xfrm>
            <a:off x="2057401" y="37338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(4,1)</a:t>
            </a:r>
          </a:p>
        </p:txBody>
      </p:sp>
      <p:sp>
        <p:nvSpPr>
          <p:cNvPr id="48175" name="Text Box 45"/>
          <p:cNvSpPr txBox="1">
            <a:spLocks noChangeArrowheads="1"/>
          </p:cNvSpPr>
          <p:nvPr/>
        </p:nvSpPr>
        <p:spPr bwMode="auto">
          <a:xfrm>
            <a:off x="2057401" y="44196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(5,2)</a:t>
            </a:r>
          </a:p>
        </p:txBody>
      </p:sp>
      <p:sp>
        <p:nvSpPr>
          <p:cNvPr id="48176" name="Line 46"/>
          <p:cNvSpPr>
            <a:spLocks noChangeShapeType="1"/>
          </p:cNvSpPr>
          <p:nvPr/>
        </p:nvSpPr>
        <p:spPr bwMode="auto">
          <a:xfrm>
            <a:off x="2895600" y="5791200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77" name="Line 47"/>
          <p:cNvSpPr>
            <a:spLocks noChangeShapeType="1"/>
          </p:cNvSpPr>
          <p:nvPr/>
        </p:nvSpPr>
        <p:spPr bwMode="auto">
          <a:xfrm>
            <a:off x="2895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78" name="Line 48"/>
          <p:cNvSpPr>
            <a:spLocks noChangeShapeType="1"/>
          </p:cNvSpPr>
          <p:nvPr/>
        </p:nvSpPr>
        <p:spPr bwMode="auto">
          <a:xfrm>
            <a:off x="3810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79" name="Line 49"/>
          <p:cNvSpPr>
            <a:spLocks noChangeShapeType="1"/>
          </p:cNvSpPr>
          <p:nvPr/>
        </p:nvSpPr>
        <p:spPr bwMode="auto">
          <a:xfrm>
            <a:off x="6096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80" name="Line 50"/>
          <p:cNvSpPr>
            <a:spLocks noChangeShapeType="1"/>
          </p:cNvSpPr>
          <p:nvPr/>
        </p:nvSpPr>
        <p:spPr bwMode="auto">
          <a:xfrm>
            <a:off x="6553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81" name="Line 51"/>
          <p:cNvSpPr>
            <a:spLocks noChangeShapeType="1"/>
          </p:cNvSpPr>
          <p:nvPr/>
        </p:nvSpPr>
        <p:spPr bwMode="auto">
          <a:xfrm>
            <a:off x="3352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82" name="Line 52"/>
          <p:cNvSpPr>
            <a:spLocks noChangeShapeType="1"/>
          </p:cNvSpPr>
          <p:nvPr/>
        </p:nvSpPr>
        <p:spPr bwMode="auto">
          <a:xfrm>
            <a:off x="5638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83" name="Line 53"/>
          <p:cNvSpPr>
            <a:spLocks noChangeShapeType="1"/>
          </p:cNvSpPr>
          <p:nvPr/>
        </p:nvSpPr>
        <p:spPr bwMode="auto">
          <a:xfrm>
            <a:off x="6096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84" name="Line 54"/>
          <p:cNvSpPr>
            <a:spLocks noChangeShapeType="1"/>
          </p:cNvSpPr>
          <p:nvPr/>
        </p:nvSpPr>
        <p:spPr bwMode="auto">
          <a:xfrm>
            <a:off x="7010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85" name="Line 55"/>
          <p:cNvSpPr>
            <a:spLocks noChangeShapeType="1"/>
          </p:cNvSpPr>
          <p:nvPr/>
        </p:nvSpPr>
        <p:spPr bwMode="auto">
          <a:xfrm>
            <a:off x="7010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86" name="Line 56"/>
          <p:cNvSpPr>
            <a:spLocks noChangeShapeType="1"/>
          </p:cNvSpPr>
          <p:nvPr/>
        </p:nvSpPr>
        <p:spPr bwMode="auto">
          <a:xfrm>
            <a:off x="6553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87" name="Line 57"/>
          <p:cNvSpPr>
            <a:spLocks noChangeShapeType="1"/>
          </p:cNvSpPr>
          <p:nvPr/>
        </p:nvSpPr>
        <p:spPr bwMode="auto">
          <a:xfrm>
            <a:off x="79248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88" name="Line 58"/>
          <p:cNvSpPr>
            <a:spLocks noChangeShapeType="1"/>
          </p:cNvSpPr>
          <p:nvPr/>
        </p:nvSpPr>
        <p:spPr bwMode="auto">
          <a:xfrm>
            <a:off x="7467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89" name="Line 59"/>
          <p:cNvSpPr>
            <a:spLocks noChangeShapeType="1"/>
          </p:cNvSpPr>
          <p:nvPr/>
        </p:nvSpPr>
        <p:spPr bwMode="auto">
          <a:xfrm>
            <a:off x="88392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90" name="Line 60"/>
          <p:cNvSpPr>
            <a:spLocks noChangeShapeType="1"/>
          </p:cNvSpPr>
          <p:nvPr/>
        </p:nvSpPr>
        <p:spPr bwMode="auto">
          <a:xfrm>
            <a:off x="83820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91" name="Line 61"/>
          <p:cNvSpPr>
            <a:spLocks noChangeShapeType="1"/>
          </p:cNvSpPr>
          <p:nvPr/>
        </p:nvSpPr>
        <p:spPr bwMode="auto">
          <a:xfrm>
            <a:off x="97536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92" name="Line 62"/>
          <p:cNvSpPr>
            <a:spLocks noChangeShapeType="1"/>
          </p:cNvSpPr>
          <p:nvPr/>
        </p:nvSpPr>
        <p:spPr bwMode="auto">
          <a:xfrm>
            <a:off x="9296400" y="5715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93" name="Line 63"/>
          <p:cNvSpPr>
            <a:spLocks noChangeShapeType="1"/>
          </p:cNvSpPr>
          <p:nvPr/>
        </p:nvSpPr>
        <p:spPr bwMode="auto">
          <a:xfrm>
            <a:off x="9715500" y="5791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194" name="Line 64"/>
          <p:cNvSpPr>
            <a:spLocks noChangeShapeType="1"/>
          </p:cNvSpPr>
          <p:nvPr/>
        </p:nvSpPr>
        <p:spPr bwMode="auto">
          <a:xfrm>
            <a:off x="6096000" y="5181600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8195" name="Text Box 65"/>
          <p:cNvSpPr txBox="1">
            <a:spLocks noChangeArrowheads="1"/>
          </p:cNvSpPr>
          <p:nvPr/>
        </p:nvSpPr>
        <p:spPr bwMode="auto">
          <a:xfrm>
            <a:off x="2057401" y="5257801"/>
            <a:ext cx="631583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  <a:cs typeface="Arial" charset="0"/>
              </a:rPr>
              <a:t>(7,2)</a:t>
            </a:r>
          </a:p>
        </p:txBody>
      </p:sp>
      <p:sp>
        <p:nvSpPr>
          <p:cNvPr id="48196" name="Line 67"/>
          <p:cNvSpPr>
            <a:spLocks noChangeShapeType="1"/>
          </p:cNvSpPr>
          <p:nvPr/>
        </p:nvSpPr>
        <p:spPr bwMode="auto">
          <a:xfrm>
            <a:off x="2895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8197" name="Line 68"/>
          <p:cNvSpPr>
            <a:spLocks noChangeShapeType="1"/>
          </p:cNvSpPr>
          <p:nvPr/>
        </p:nvSpPr>
        <p:spPr bwMode="auto">
          <a:xfrm>
            <a:off x="2895600" y="5181600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8198" name="Line 69"/>
          <p:cNvSpPr>
            <a:spLocks noChangeShapeType="1"/>
          </p:cNvSpPr>
          <p:nvPr/>
        </p:nvSpPr>
        <p:spPr bwMode="auto">
          <a:xfrm>
            <a:off x="47244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8199" name="Line 70"/>
          <p:cNvSpPr>
            <a:spLocks noChangeShapeType="1"/>
          </p:cNvSpPr>
          <p:nvPr/>
        </p:nvSpPr>
        <p:spPr bwMode="auto">
          <a:xfrm>
            <a:off x="65532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8200" name="Line 71"/>
          <p:cNvSpPr>
            <a:spLocks noChangeShapeType="1"/>
          </p:cNvSpPr>
          <p:nvPr/>
        </p:nvSpPr>
        <p:spPr bwMode="auto">
          <a:xfrm>
            <a:off x="47244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8201" name="Line 72"/>
          <p:cNvSpPr>
            <a:spLocks noChangeShapeType="1"/>
          </p:cNvSpPr>
          <p:nvPr/>
        </p:nvSpPr>
        <p:spPr bwMode="auto">
          <a:xfrm>
            <a:off x="5181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8202" name="Line 73"/>
          <p:cNvSpPr>
            <a:spLocks noChangeShapeType="1"/>
          </p:cNvSpPr>
          <p:nvPr/>
        </p:nvSpPr>
        <p:spPr bwMode="auto">
          <a:xfrm>
            <a:off x="7467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8203" name="Line 74"/>
          <p:cNvSpPr>
            <a:spLocks noChangeShapeType="1"/>
          </p:cNvSpPr>
          <p:nvPr/>
        </p:nvSpPr>
        <p:spPr bwMode="auto">
          <a:xfrm>
            <a:off x="9296400" y="5181600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8204" name="Line 75"/>
          <p:cNvSpPr>
            <a:spLocks noChangeShapeType="1"/>
          </p:cNvSpPr>
          <p:nvPr/>
        </p:nvSpPr>
        <p:spPr bwMode="auto">
          <a:xfrm>
            <a:off x="6096000" y="5181600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8205" name="Line 76"/>
          <p:cNvSpPr>
            <a:spLocks noChangeShapeType="1"/>
          </p:cNvSpPr>
          <p:nvPr/>
        </p:nvSpPr>
        <p:spPr bwMode="auto">
          <a:xfrm>
            <a:off x="6096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206" name="Line 77"/>
          <p:cNvSpPr>
            <a:spLocks noChangeShapeType="1"/>
          </p:cNvSpPr>
          <p:nvPr/>
        </p:nvSpPr>
        <p:spPr bwMode="auto">
          <a:xfrm>
            <a:off x="65532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207" name="Line 78"/>
          <p:cNvSpPr>
            <a:spLocks noChangeShapeType="1"/>
          </p:cNvSpPr>
          <p:nvPr/>
        </p:nvSpPr>
        <p:spPr bwMode="auto">
          <a:xfrm>
            <a:off x="74676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208" name="Line 79"/>
          <p:cNvSpPr>
            <a:spLocks noChangeShapeType="1"/>
          </p:cNvSpPr>
          <p:nvPr/>
        </p:nvSpPr>
        <p:spPr bwMode="auto">
          <a:xfrm>
            <a:off x="79248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209" name="Line 80"/>
          <p:cNvSpPr>
            <a:spLocks noChangeShapeType="1"/>
          </p:cNvSpPr>
          <p:nvPr/>
        </p:nvSpPr>
        <p:spPr bwMode="auto">
          <a:xfrm>
            <a:off x="70104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210" name="Line 81"/>
          <p:cNvSpPr>
            <a:spLocks noChangeShapeType="1"/>
          </p:cNvSpPr>
          <p:nvPr/>
        </p:nvSpPr>
        <p:spPr bwMode="auto">
          <a:xfrm>
            <a:off x="8382000" y="41148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400"/>
          </a:p>
        </p:txBody>
      </p:sp>
      <p:sp>
        <p:nvSpPr>
          <p:cNvPr id="48211" name="Line 84"/>
          <p:cNvSpPr>
            <a:spLocks noChangeShapeType="1"/>
          </p:cNvSpPr>
          <p:nvPr/>
        </p:nvSpPr>
        <p:spPr bwMode="auto">
          <a:xfrm>
            <a:off x="83820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8212" name="Line 85"/>
          <p:cNvSpPr>
            <a:spLocks noChangeShapeType="1"/>
          </p:cNvSpPr>
          <p:nvPr/>
        </p:nvSpPr>
        <p:spPr bwMode="auto">
          <a:xfrm>
            <a:off x="65532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8213" name="Line 88"/>
          <p:cNvSpPr>
            <a:spLocks noChangeShapeType="1"/>
          </p:cNvSpPr>
          <p:nvPr/>
        </p:nvSpPr>
        <p:spPr bwMode="auto">
          <a:xfrm>
            <a:off x="7467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8214" name="Line 89"/>
          <p:cNvSpPr>
            <a:spLocks noChangeShapeType="1"/>
          </p:cNvSpPr>
          <p:nvPr/>
        </p:nvSpPr>
        <p:spPr bwMode="auto">
          <a:xfrm>
            <a:off x="9753600" y="4343400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8215" name="Line 90"/>
          <p:cNvSpPr>
            <a:spLocks noChangeShapeType="1"/>
          </p:cNvSpPr>
          <p:nvPr/>
        </p:nvSpPr>
        <p:spPr bwMode="auto">
          <a:xfrm>
            <a:off x="83820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8216" name="Rectangle 92"/>
          <p:cNvSpPr>
            <a:spLocks noChangeArrowheads="1"/>
          </p:cNvSpPr>
          <p:nvPr/>
        </p:nvSpPr>
        <p:spPr bwMode="auto">
          <a:xfrm>
            <a:off x="2895600" y="3810000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8217" name="Rectangle 93"/>
          <p:cNvSpPr>
            <a:spLocks noChangeArrowheads="1"/>
          </p:cNvSpPr>
          <p:nvPr/>
        </p:nvSpPr>
        <p:spPr bwMode="auto">
          <a:xfrm>
            <a:off x="5181600" y="3810000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8218" name="Line 94"/>
          <p:cNvSpPr>
            <a:spLocks noChangeShapeType="1"/>
          </p:cNvSpPr>
          <p:nvPr/>
        </p:nvSpPr>
        <p:spPr bwMode="auto">
          <a:xfrm>
            <a:off x="28956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48219" name="Rectangle 95"/>
          <p:cNvSpPr>
            <a:spLocks noChangeArrowheads="1"/>
          </p:cNvSpPr>
          <p:nvPr/>
        </p:nvSpPr>
        <p:spPr bwMode="auto">
          <a:xfrm>
            <a:off x="3352800" y="4572000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8220" name="Rectangle 96"/>
          <p:cNvSpPr>
            <a:spLocks noChangeArrowheads="1"/>
          </p:cNvSpPr>
          <p:nvPr/>
        </p:nvSpPr>
        <p:spPr bwMode="auto">
          <a:xfrm>
            <a:off x="5638800" y="4572000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8221" name="Rectangle 97"/>
          <p:cNvSpPr>
            <a:spLocks noChangeArrowheads="1"/>
          </p:cNvSpPr>
          <p:nvPr/>
        </p:nvSpPr>
        <p:spPr bwMode="auto">
          <a:xfrm>
            <a:off x="4267200" y="5410200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8222" name="Rectangle 98"/>
          <p:cNvSpPr>
            <a:spLocks noChangeArrowheads="1"/>
          </p:cNvSpPr>
          <p:nvPr/>
        </p:nvSpPr>
        <p:spPr bwMode="auto">
          <a:xfrm>
            <a:off x="7010400" y="5410200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grpSp>
        <p:nvGrpSpPr>
          <p:cNvPr id="48223" name="Group 99"/>
          <p:cNvGrpSpPr>
            <a:grpSpLocks/>
          </p:cNvGrpSpPr>
          <p:nvPr/>
        </p:nvGrpSpPr>
        <p:grpSpPr bwMode="auto">
          <a:xfrm>
            <a:off x="5029201" y="4953003"/>
            <a:ext cx="4935538" cy="1208088"/>
            <a:chOff x="2208" y="3120"/>
            <a:chExt cx="3109" cy="761"/>
          </a:xfrm>
        </p:grpSpPr>
        <p:sp>
          <p:nvSpPr>
            <p:cNvPr id="48229" name="Text Box 100"/>
            <p:cNvSpPr txBox="1">
              <a:spLocks noChangeArrowheads="1"/>
            </p:cNvSpPr>
            <p:nvPr/>
          </p:nvSpPr>
          <p:spPr bwMode="auto">
            <a:xfrm>
              <a:off x="2208" y="3648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48230" name="Text Box 101"/>
            <p:cNvSpPr txBox="1">
              <a:spLocks noChangeArrowheads="1"/>
            </p:cNvSpPr>
            <p:nvPr/>
          </p:nvSpPr>
          <p:spPr bwMode="auto">
            <a:xfrm>
              <a:off x="2208" y="3120"/>
              <a:ext cx="19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48231" name="Text Box 102"/>
            <p:cNvSpPr txBox="1">
              <a:spLocks noChangeArrowheads="1"/>
            </p:cNvSpPr>
            <p:nvPr/>
          </p:nvSpPr>
          <p:spPr bwMode="auto">
            <a:xfrm>
              <a:off x="3600" y="3648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48232" name="Text Box 103"/>
            <p:cNvSpPr txBox="1">
              <a:spLocks noChangeArrowheads="1"/>
            </p:cNvSpPr>
            <p:nvPr/>
          </p:nvSpPr>
          <p:spPr bwMode="auto">
            <a:xfrm>
              <a:off x="3600" y="3120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48233" name="Text Box 104"/>
            <p:cNvSpPr txBox="1">
              <a:spLocks noChangeArrowheads="1"/>
            </p:cNvSpPr>
            <p:nvPr/>
          </p:nvSpPr>
          <p:spPr bwMode="auto">
            <a:xfrm>
              <a:off x="5040" y="3120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15</a:t>
              </a:r>
            </a:p>
          </p:txBody>
        </p:sp>
        <p:sp>
          <p:nvSpPr>
            <p:cNvPr id="48234" name="Text Box 105"/>
            <p:cNvSpPr txBox="1">
              <a:spLocks noChangeArrowheads="1"/>
            </p:cNvSpPr>
            <p:nvPr/>
          </p:nvSpPr>
          <p:spPr bwMode="auto">
            <a:xfrm>
              <a:off x="5040" y="3648"/>
              <a:ext cx="27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altLang="ko-KR">
                  <a:ea typeface="굴림" charset="-127"/>
                  <a:cs typeface="Arial" charset="0"/>
                </a:rPr>
                <a:t>15</a:t>
              </a:r>
            </a:p>
          </p:txBody>
        </p:sp>
      </p:grpSp>
      <p:sp>
        <p:nvSpPr>
          <p:cNvPr id="48224" name="Text Box 106"/>
          <p:cNvSpPr txBox="1">
            <a:spLocks noChangeArrowheads="1"/>
          </p:cNvSpPr>
          <p:nvPr/>
        </p:nvSpPr>
        <p:spPr bwMode="auto">
          <a:xfrm>
            <a:off x="1752600" y="37338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1</a:t>
            </a:r>
          </a:p>
        </p:txBody>
      </p:sp>
      <p:sp>
        <p:nvSpPr>
          <p:cNvPr id="48225" name="Text Box 107"/>
          <p:cNvSpPr txBox="1">
            <a:spLocks noChangeArrowheads="1"/>
          </p:cNvSpPr>
          <p:nvPr/>
        </p:nvSpPr>
        <p:spPr bwMode="auto">
          <a:xfrm>
            <a:off x="1752600" y="44196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2</a:t>
            </a:r>
          </a:p>
        </p:txBody>
      </p:sp>
      <p:sp>
        <p:nvSpPr>
          <p:cNvPr id="48226" name="Text Box 108"/>
          <p:cNvSpPr txBox="1">
            <a:spLocks noChangeArrowheads="1"/>
          </p:cNvSpPr>
          <p:nvPr/>
        </p:nvSpPr>
        <p:spPr bwMode="auto">
          <a:xfrm>
            <a:off x="1752600" y="5257801"/>
            <a:ext cx="39433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>
                <a:ea typeface="굴림" charset="-127"/>
              </a:rPr>
              <a:t>T</a:t>
            </a:r>
            <a:r>
              <a:rPr lang="en-US" altLang="ko-KR" baseline="-25000">
                <a:ea typeface="굴림" charset="-127"/>
              </a:rPr>
              <a:t>3</a:t>
            </a:r>
          </a:p>
        </p:txBody>
      </p:sp>
      <p:sp>
        <p:nvSpPr>
          <p:cNvPr id="48227" name="Rectangle 109"/>
          <p:cNvSpPr>
            <a:spLocks noChangeArrowheads="1"/>
          </p:cNvSpPr>
          <p:nvPr/>
        </p:nvSpPr>
        <p:spPr bwMode="auto">
          <a:xfrm>
            <a:off x="6553200" y="3810000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400">
              <a:ea typeface="굴림" charset="-127"/>
            </a:endParaRPr>
          </a:p>
        </p:txBody>
      </p:sp>
      <p:sp>
        <p:nvSpPr>
          <p:cNvPr id="48228" name="Line 83"/>
          <p:cNvSpPr>
            <a:spLocks noChangeShapeType="1"/>
          </p:cNvSpPr>
          <p:nvPr/>
        </p:nvSpPr>
        <p:spPr bwMode="auto">
          <a:xfrm>
            <a:off x="6553200" y="3581400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none" w="med" len="lg"/>
          </a:ln>
        </p:spPr>
        <p:txBody>
          <a:bodyPr wrap="none" lIns="92075" tIns="46038" rIns="92075" bIns="46038" anchor="ctr"/>
          <a:lstStyle/>
          <a:p>
            <a:endParaRPr lang="ko-KR" altLang="en-US" sz="1400"/>
          </a:p>
        </p:txBody>
      </p:sp>
      <p:sp>
        <p:nvSpPr>
          <p:cNvPr id="10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938564" y="0"/>
            <a:ext cx="7772400" cy="1143000"/>
          </a:xfrm>
        </p:spPr>
        <p:txBody>
          <a:bodyPr/>
          <a:lstStyle/>
          <a:p>
            <a:pPr algn="ctr"/>
            <a:r>
              <a:rPr lang="en-US" altLang="ko-KR" sz="3600" b="1" dirty="0">
                <a:latin typeface="Arial" charset="0"/>
                <a:ea typeface="굴림" charset="-127"/>
              </a:rPr>
              <a:t>EDF (Earliest Deadline First)</a:t>
            </a:r>
          </a:p>
        </p:txBody>
      </p:sp>
    </p:spTree>
    <p:extLst>
      <p:ext uri="{BB962C8B-B14F-4D97-AF65-F5344CB8AC3E}">
        <p14:creationId xmlns:p14="http://schemas.microsoft.com/office/powerpoint/2010/main" val="3265937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3"/>
          </p:nvPr>
        </p:nvSpPr>
        <p:spPr>
          <a:xfrm>
            <a:off x="380961" y="1340768"/>
            <a:ext cx="7587248" cy="1675682"/>
          </a:xfrm>
        </p:spPr>
        <p:txBody>
          <a:bodyPr/>
          <a:lstStyle/>
          <a:p>
            <a:r>
              <a:rPr lang="en-US" altLang="ko-KR" dirty="0"/>
              <a:t>Real-Time system</a:t>
            </a:r>
          </a:p>
          <a:p>
            <a:pPr lvl="1"/>
            <a:r>
              <a:rPr lang="en-US" altLang="ko-KR" dirty="0"/>
              <a:t>A system whose </a:t>
            </a:r>
            <a:r>
              <a:rPr lang="en-US" altLang="ko-KR" u="sng" dirty="0"/>
              <a:t>correctness</a:t>
            </a:r>
            <a:r>
              <a:rPr lang="en-US" altLang="ko-KR" dirty="0"/>
              <a:t> depends not only on the correctness of logical results (e.g., decisions), but also on the </a:t>
            </a:r>
            <a:r>
              <a:rPr lang="en-US" altLang="ko-KR" u="sng" dirty="0"/>
              <a:t>time at which the results are produced </a:t>
            </a:r>
            <a:endParaRPr lang="ko-KR" altLang="en-US" u="sng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Background : What is a real-time system?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474"/>
          <a:stretch/>
        </p:blipFill>
        <p:spPr>
          <a:xfrm>
            <a:off x="3287688" y="3016450"/>
            <a:ext cx="8212336" cy="31729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634" y="1541095"/>
            <a:ext cx="3704998" cy="145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8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122"/>
          </a:xfrm>
        </p:spPr>
        <p:txBody>
          <a:bodyPr>
            <a:noAutofit/>
          </a:bodyPr>
          <a:lstStyle/>
          <a:p>
            <a:pPr algn="ctr"/>
            <a:r>
              <a:rPr lang="en-US" altLang="ko-KR" sz="3200" dirty="0" err="1"/>
              <a:t>CPUScheduler</a:t>
            </a:r>
            <a:r>
              <a:rPr lang="en-US" altLang="ko-KR" sz="3200" dirty="0"/>
              <a:t> Simulator V1</a:t>
            </a:r>
            <a:br>
              <a:rPr lang="en-US" altLang="ko-KR" sz="3200" dirty="0"/>
            </a:br>
            <a:r>
              <a:rPr lang="en-US" altLang="ko-KR" sz="3200" dirty="0"/>
              <a:t>- Source Code Description</a:t>
            </a:r>
            <a:endParaRPr lang="ko-KR" altLang="en-US" sz="3200" dirty="0"/>
          </a:p>
        </p:txBody>
      </p:sp>
      <p:sp>
        <p:nvSpPr>
          <p:cNvPr id="67" name="Content Placeholder 2"/>
          <p:cNvSpPr>
            <a:spLocks noGrp="1"/>
          </p:cNvSpPr>
          <p:nvPr>
            <p:ph idx="1"/>
          </p:nvPr>
        </p:nvSpPr>
        <p:spPr>
          <a:xfrm>
            <a:off x="838200" y="1136073"/>
            <a:ext cx="10515600" cy="504089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Overall description</a:t>
            </a:r>
          </a:p>
          <a:p>
            <a:pPr lvl="1"/>
            <a:r>
              <a:rPr lang="en-US" altLang="ko-KR" sz="1600" dirty="0"/>
              <a:t>Refer to documentation file.docx</a:t>
            </a:r>
          </a:p>
          <a:p>
            <a:r>
              <a:rPr lang="en-US" altLang="ko-KR" sz="2000" dirty="0"/>
              <a:t>Current code status (V1)</a:t>
            </a:r>
          </a:p>
          <a:p>
            <a:pPr lvl="1"/>
            <a:r>
              <a:rPr lang="en-US" altLang="ko-KR" sz="1600" dirty="0"/>
              <a:t>Uniprocessor is available</a:t>
            </a:r>
          </a:p>
          <a:p>
            <a:pPr lvl="2"/>
            <a:r>
              <a:rPr lang="en-US" altLang="ko-KR" sz="1200" dirty="0"/>
              <a:t>actually multiprocessors can be exploited by modifying corresponding variable in GlobalData.java</a:t>
            </a:r>
          </a:p>
          <a:p>
            <a:pPr lvl="1"/>
            <a:r>
              <a:rPr lang="en-US" altLang="ko-KR" sz="1600" dirty="0"/>
              <a:t>Rate monotonic is implemented</a:t>
            </a:r>
          </a:p>
          <a:p>
            <a:pPr lvl="2"/>
            <a:r>
              <a:rPr lang="en-US" altLang="ko-KR" sz="1200" dirty="0"/>
              <a:t>in Algorithm_RM.java</a:t>
            </a:r>
          </a:p>
          <a:p>
            <a:pPr lvl="1"/>
            <a:r>
              <a:rPr lang="en-US" altLang="ko-KR" sz="1600" dirty="0"/>
              <a:t>(At least 1000, up to 100,000) Task sets are randomly generated with bimodal and exponential distributions </a:t>
            </a:r>
          </a:p>
          <a:p>
            <a:pPr lvl="2"/>
            <a:r>
              <a:rPr lang="en-US" altLang="ko-KR" sz="1200" dirty="0"/>
              <a:t>The number of task sets that can be generated is dependent on the number of considered distribution and seed numbers</a:t>
            </a:r>
          </a:p>
          <a:p>
            <a:pPr lvl="1"/>
            <a:r>
              <a:rPr lang="en-US" altLang="ko-KR" sz="1600" dirty="0"/>
              <a:t>Any </a:t>
            </a:r>
            <a:r>
              <a:rPr lang="en-US" altLang="ko-KR" sz="1600" dirty="0" err="1"/>
              <a:t>schedulability</a:t>
            </a:r>
            <a:r>
              <a:rPr lang="en-US" altLang="ko-KR" sz="1600" dirty="0"/>
              <a:t> analysis is not implemented yet</a:t>
            </a:r>
          </a:p>
          <a:p>
            <a:pPr lvl="1"/>
            <a:r>
              <a:rPr lang="en-US" altLang="ko-KR" sz="1600" dirty="0"/>
              <a:t>Graph generation code is not included yet</a:t>
            </a:r>
          </a:p>
          <a:p>
            <a:pPr lvl="1"/>
            <a:r>
              <a:rPr lang="en-US" altLang="ko-KR" sz="1600" dirty="0"/>
              <a:t>I/O will not be considered</a:t>
            </a:r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1"/>
            <a:endParaRPr lang="en-US" altLang="ko-KR" sz="1600" dirty="0"/>
          </a:p>
          <a:p>
            <a:pPr lvl="1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11541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12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Source code sketch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06537" y="2661920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_gen_set.java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03868" y="2661920"/>
            <a:ext cx="166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_exec_set.java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75451" y="2661920"/>
            <a:ext cx="293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__ResultCompare.java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65221" y="1797796"/>
            <a:ext cx="221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GlobalData.java</a:t>
            </a:r>
            <a:endParaRPr lang="ko-KR" altLang="en-US" dirty="0"/>
          </a:p>
        </p:txBody>
      </p:sp>
      <p:cxnSp>
        <p:nvCxnSpPr>
          <p:cNvPr id="9" name="Straight Arrow Connector 8"/>
          <p:cNvCxnSpPr>
            <a:stCxn id="4" idx="0"/>
            <a:endCxn id="7" idx="2"/>
          </p:cNvCxnSpPr>
          <p:nvPr/>
        </p:nvCxnSpPr>
        <p:spPr>
          <a:xfrm flipV="1">
            <a:off x="3237810" y="2167128"/>
            <a:ext cx="133004" cy="49479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0"/>
            <a:endCxn id="7" idx="2"/>
          </p:cNvCxnSpPr>
          <p:nvPr/>
        </p:nvCxnSpPr>
        <p:spPr>
          <a:xfrm flipH="1" flipV="1">
            <a:off x="3370814" y="2167128"/>
            <a:ext cx="2064327" cy="49479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0"/>
            <a:endCxn id="7" idx="2"/>
          </p:cNvCxnSpPr>
          <p:nvPr/>
        </p:nvCxnSpPr>
        <p:spPr>
          <a:xfrm flipH="1" flipV="1">
            <a:off x="3370814" y="2167128"/>
            <a:ext cx="5573219" cy="494792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08981" y="2000795"/>
            <a:ext cx="758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ref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>
            <a:stCxn id="4" idx="2"/>
          </p:cNvCxnSpPr>
          <p:nvPr/>
        </p:nvCxnSpPr>
        <p:spPr>
          <a:xfrm flipH="1">
            <a:off x="3237809" y="3031252"/>
            <a:ext cx="1" cy="266129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06537" y="3138974"/>
            <a:ext cx="1120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</a:rPr>
              <a:t>input file </a:t>
            </a:r>
          </a:p>
          <a:p>
            <a:r>
              <a:rPr lang="en-US" altLang="ko-KR" sz="1200" dirty="0">
                <a:solidFill>
                  <a:srgbClr val="00B050"/>
                </a:solidFill>
              </a:rPr>
              <a:t>generation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2733873" y="2549357"/>
            <a:ext cx="2172948" cy="1581616"/>
          </a:xfrm>
          <a:custGeom>
            <a:avLst/>
            <a:gdLst>
              <a:gd name="connsiteX0" fmla="*/ 11639 w 2172948"/>
              <a:gd name="connsiteY0" fmla="*/ 1043587 h 1581616"/>
              <a:gd name="connsiteX1" fmla="*/ 242548 w 2172948"/>
              <a:gd name="connsiteY1" fmla="*/ 1542351 h 1581616"/>
              <a:gd name="connsiteX2" fmla="*/ 1655712 w 2172948"/>
              <a:gd name="connsiteY2" fmla="*/ 119951 h 1581616"/>
              <a:gd name="connsiteX3" fmla="*/ 2172948 w 2172948"/>
              <a:gd name="connsiteY3" fmla="*/ 175369 h 1581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2948" h="1581616">
                <a:moveTo>
                  <a:pt x="11639" y="1043587"/>
                </a:moveTo>
                <a:cubicBezTo>
                  <a:pt x="-9913" y="1369938"/>
                  <a:pt x="-31464" y="1696290"/>
                  <a:pt x="242548" y="1542351"/>
                </a:cubicBezTo>
                <a:cubicBezTo>
                  <a:pt x="516560" y="1388412"/>
                  <a:pt x="1333979" y="347781"/>
                  <a:pt x="1655712" y="119951"/>
                </a:cubicBezTo>
                <a:cubicBezTo>
                  <a:pt x="1977445" y="-107879"/>
                  <a:pt x="2075196" y="33745"/>
                  <a:pt x="2172948" y="175369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59647" y="2576990"/>
            <a:ext cx="967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</a:rPr>
              <a:t>input file</a:t>
            </a:r>
          </a:p>
          <a:p>
            <a:r>
              <a:rPr lang="en-US" altLang="ko-KR" sz="1200" dirty="0">
                <a:solidFill>
                  <a:srgbClr val="00B050"/>
                </a:solidFill>
              </a:rPr>
              <a:t>read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cxnSp>
        <p:nvCxnSpPr>
          <p:cNvPr id="25" name="Straight Arrow Connector 24"/>
          <p:cNvCxnSpPr>
            <a:stCxn id="5" idx="2"/>
          </p:cNvCxnSpPr>
          <p:nvPr/>
        </p:nvCxnSpPr>
        <p:spPr>
          <a:xfrm>
            <a:off x="5435141" y="3031252"/>
            <a:ext cx="0" cy="3862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03868" y="3480730"/>
            <a:ext cx="196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PlatformInfo</a:t>
            </a:r>
            <a:r>
              <a:rPr lang="en-US" altLang="ko-KR" sz="1200" dirty="0"/>
              <a:t> </a:t>
            </a:r>
          </a:p>
          <a:p>
            <a:pPr algn="ctr"/>
            <a:r>
              <a:rPr lang="en-US" altLang="ko-KR" sz="1200" dirty="0"/>
              <a:t>(including Vector&lt;Task&gt;)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508699" y="4441951"/>
            <a:ext cx="2157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Simulator.run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platformInfo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29" name="Straight Arrow Connector 28"/>
          <p:cNvCxnSpPr>
            <a:stCxn id="26" idx="2"/>
          </p:cNvCxnSpPr>
          <p:nvPr/>
        </p:nvCxnSpPr>
        <p:spPr>
          <a:xfrm flipH="1">
            <a:off x="5555330" y="3942395"/>
            <a:ext cx="32292" cy="4180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32" idx="0"/>
          </p:cNvCxnSpPr>
          <p:nvPr/>
        </p:nvCxnSpPr>
        <p:spPr>
          <a:xfrm flipH="1">
            <a:off x="4631377" y="4751451"/>
            <a:ext cx="886972" cy="365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52454" y="5116675"/>
            <a:ext cx="2157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LCM.generateLCM</a:t>
            </a:r>
            <a:r>
              <a:rPr lang="en-US" altLang="ko-KR" sz="1200" dirty="0"/>
              <a:t>(periods)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5882955" y="5116675"/>
            <a:ext cx="439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Job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5349154" y="3025816"/>
            <a:ext cx="65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create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15421" y="3974896"/>
            <a:ext cx="65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call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89864" y="4751451"/>
            <a:ext cx="658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call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40" name="Straight Arrow Connector 39"/>
          <p:cNvCxnSpPr>
            <a:stCxn id="27" idx="2"/>
          </p:cNvCxnSpPr>
          <p:nvPr/>
        </p:nvCxnSpPr>
        <p:spPr>
          <a:xfrm>
            <a:off x="5587622" y="4718950"/>
            <a:ext cx="378780" cy="47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691428" y="4734077"/>
            <a:ext cx="1695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create in every T of each task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5562422" y="4751451"/>
            <a:ext cx="259479" cy="11725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821901" y="5818033"/>
            <a:ext cx="1930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Algorithm_RM.schedule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5611328" y="5354242"/>
            <a:ext cx="1703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call in every time t (0&lt;=t&lt;=LCM)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049088" y="5373646"/>
            <a:ext cx="2019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</a:rPr>
              <a:t>LCM is limited to 100,001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629993" y="3020382"/>
            <a:ext cx="2723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</a:rPr>
              <a:t>Output sets of two (likewise, one) algorithms (analyses as well) are (likewise, is) compared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16935" y="4289786"/>
            <a:ext cx="658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return result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6227621" y="2918691"/>
            <a:ext cx="1756830" cy="2697018"/>
          </a:xfrm>
          <a:custGeom>
            <a:avLst/>
            <a:gdLst>
              <a:gd name="connsiteX0" fmla="*/ 1191491 w 1756830"/>
              <a:gd name="connsiteY0" fmla="*/ 2697018 h 2697018"/>
              <a:gd name="connsiteX1" fmla="*/ 1699491 w 1756830"/>
              <a:gd name="connsiteY1" fmla="*/ 1847273 h 2697018"/>
              <a:gd name="connsiteX2" fmla="*/ 0 w 1756830"/>
              <a:gd name="connsiteY2" fmla="*/ 0 h 269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6830" h="2697018">
                <a:moveTo>
                  <a:pt x="1191491" y="2697018"/>
                </a:moveTo>
                <a:cubicBezTo>
                  <a:pt x="1544782" y="2496897"/>
                  <a:pt x="1898073" y="2296776"/>
                  <a:pt x="1699491" y="1847273"/>
                </a:cubicBezTo>
                <a:cubicBezTo>
                  <a:pt x="1500909" y="1397770"/>
                  <a:pt x="750454" y="698885"/>
                  <a:pt x="0" y="0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6355856" y="3148736"/>
            <a:ext cx="1120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</a:rPr>
              <a:t>output file generation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5885875" y="1911927"/>
            <a:ext cx="3343564" cy="738909"/>
          </a:xfrm>
          <a:custGeom>
            <a:avLst/>
            <a:gdLst>
              <a:gd name="connsiteX0" fmla="*/ 0 w 3343564"/>
              <a:gd name="connsiteY0" fmla="*/ 738909 h 738909"/>
              <a:gd name="connsiteX1" fmla="*/ 1477818 w 3343564"/>
              <a:gd name="connsiteY1" fmla="*/ 0 h 738909"/>
              <a:gd name="connsiteX2" fmla="*/ 3343564 w 3343564"/>
              <a:gd name="connsiteY2" fmla="*/ 738909 h 738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3564" h="738909">
                <a:moveTo>
                  <a:pt x="0" y="738909"/>
                </a:moveTo>
                <a:cubicBezTo>
                  <a:pt x="460278" y="369454"/>
                  <a:pt x="920557" y="0"/>
                  <a:pt x="1477818" y="0"/>
                </a:cubicBezTo>
                <a:cubicBezTo>
                  <a:pt x="2035079" y="0"/>
                  <a:pt x="2689321" y="369454"/>
                  <a:pt x="3343564" y="738909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7386970" y="1464686"/>
            <a:ext cx="1120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</a:rPr>
              <a:t>output file read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821877" y="2980446"/>
            <a:ext cx="794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50"/>
                </a:solidFill>
              </a:rPr>
              <a:t>T, C, D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803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12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Practice 1 HW</a:t>
            </a:r>
            <a:endParaRPr lang="ko-KR" altLang="en-US" dirty="0"/>
          </a:p>
        </p:txBody>
      </p:sp>
      <p:sp>
        <p:nvSpPr>
          <p:cNvPr id="67" name="Content Placeholder 2"/>
          <p:cNvSpPr>
            <a:spLocks noGrp="1"/>
          </p:cNvSpPr>
          <p:nvPr>
            <p:ph idx="1"/>
          </p:nvPr>
        </p:nvSpPr>
        <p:spPr>
          <a:xfrm>
            <a:off x="838200" y="1136073"/>
            <a:ext cx="10515600" cy="5040890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You should Implement </a:t>
            </a:r>
            <a:r>
              <a:rPr lang="en-US" altLang="ko-KR" sz="2000" b="1" dirty="0"/>
              <a:t>EDF scheduler</a:t>
            </a:r>
            <a:r>
              <a:rPr lang="en-US" altLang="ko-KR" sz="2000" dirty="0"/>
              <a:t> in </a:t>
            </a:r>
            <a:r>
              <a:rPr lang="en-US" altLang="ko-KR" sz="2000" dirty="0" err="1"/>
              <a:t>CPUScheduler</a:t>
            </a:r>
            <a:r>
              <a:rPr lang="en-US" altLang="ko-KR" sz="2000" dirty="0"/>
              <a:t> V1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Follow the following steps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/>
              <a:t>Algorithm number should be 11; modify _Exec_set.java as follows 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1"/>
            <a:endParaRPr lang="en-US" altLang="ko-KR" sz="1600" dirty="0"/>
          </a:p>
          <a:p>
            <a:pPr lvl="1"/>
            <a:endParaRPr lang="ko-KR" alt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185" y="3133220"/>
            <a:ext cx="59721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00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12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Practice 1 HW</a:t>
            </a:r>
            <a:endParaRPr lang="ko-KR" altLang="en-US" dirty="0"/>
          </a:p>
        </p:txBody>
      </p:sp>
      <p:sp>
        <p:nvSpPr>
          <p:cNvPr id="67" name="Content Placeholder 2"/>
          <p:cNvSpPr>
            <a:spLocks noGrp="1"/>
          </p:cNvSpPr>
          <p:nvPr>
            <p:ph idx="1"/>
          </p:nvPr>
        </p:nvSpPr>
        <p:spPr>
          <a:xfrm>
            <a:off x="838200" y="1136073"/>
            <a:ext cx="10515600" cy="5040890"/>
          </a:xfrm>
        </p:spPr>
        <p:txBody>
          <a:bodyPr>
            <a:normAutofit/>
          </a:bodyPr>
          <a:lstStyle/>
          <a:p>
            <a:pPr marL="800100" lvl="1" indent="-342900">
              <a:buFont typeface="+mj-lt"/>
              <a:buAutoNum type="arabicPeriod" startAt="2"/>
            </a:pPr>
            <a:r>
              <a:rPr lang="en-US" altLang="ko-KR" sz="1600" dirty="0"/>
              <a:t>Create Algorithm_EDF.java, and it should contain codes as follows</a:t>
            </a:r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2"/>
            </a:pPr>
            <a:r>
              <a:rPr lang="en-US" altLang="ko-KR" sz="1600" dirty="0"/>
              <a:t>Simulator.java should additionally contain case 11: as follows</a:t>
            </a:r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2"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4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4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4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4"/>
            </a:pPr>
            <a:endParaRPr lang="en-US" altLang="ko-KR" sz="16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1"/>
            <a:endParaRPr lang="en-US" altLang="ko-KR" sz="1600" dirty="0"/>
          </a:p>
          <a:p>
            <a:pPr lvl="1"/>
            <a:endParaRPr lang="ko-KR" alt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85" y="4359012"/>
            <a:ext cx="4252190" cy="11582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461" y="1209964"/>
            <a:ext cx="1628775" cy="1133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494" y="1594976"/>
            <a:ext cx="7517967" cy="21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83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12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Practice 1 HW</a:t>
            </a:r>
            <a:endParaRPr lang="ko-KR" altLang="en-US" dirty="0"/>
          </a:p>
        </p:txBody>
      </p:sp>
      <p:sp>
        <p:nvSpPr>
          <p:cNvPr id="67" name="Content Placeholder 2"/>
          <p:cNvSpPr>
            <a:spLocks noGrp="1"/>
          </p:cNvSpPr>
          <p:nvPr>
            <p:ph idx="1"/>
          </p:nvPr>
        </p:nvSpPr>
        <p:spPr>
          <a:xfrm>
            <a:off x="838200" y="1136073"/>
            <a:ext cx="10515600" cy="5040890"/>
          </a:xfrm>
        </p:spPr>
        <p:txBody>
          <a:bodyPr>
            <a:normAutofit/>
          </a:bodyPr>
          <a:lstStyle/>
          <a:p>
            <a:pPr marL="800100" lvl="1" indent="-342900">
              <a:buFont typeface="+mj-lt"/>
              <a:buAutoNum type="arabicPeriod" startAt="4"/>
            </a:pPr>
            <a:r>
              <a:rPr lang="en-US" altLang="ko-KR" sz="1600" dirty="0"/>
              <a:t>Then, your own code is inserted at Comparators.java as follows </a:t>
            </a:r>
          </a:p>
          <a:p>
            <a:pPr marL="800100" lvl="1" indent="-342900">
              <a:buFont typeface="+mj-lt"/>
              <a:buAutoNum type="arabicPeriod" startAt="4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4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4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4"/>
            </a:pPr>
            <a:endParaRPr lang="en-US" altLang="ko-KR" sz="16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1"/>
            <a:endParaRPr lang="en-US" altLang="ko-KR" sz="1600" dirty="0"/>
          </a:p>
          <a:p>
            <a:pPr lvl="1"/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9060084" y="4098062"/>
            <a:ext cx="1431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Your own code here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71" y="1519819"/>
            <a:ext cx="6526934" cy="473464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7490691" y="4682837"/>
            <a:ext cx="1948873" cy="3971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547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12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Practice 1 HW</a:t>
            </a:r>
            <a:endParaRPr lang="ko-KR" altLang="en-US" dirty="0"/>
          </a:p>
        </p:txBody>
      </p:sp>
      <p:sp>
        <p:nvSpPr>
          <p:cNvPr id="67" name="Content Placeholder 2"/>
          <p:cNvSpPr>
            <a:spLocks noGrp="1"/>
          </p:cNvSpPr>
          <p:nvPr>
            <p:ph idx="1"/>
          </p:nvPr>
        </p:nvSpPr>
        <p:spPr>
          <a:xfrm>
            <a:off x="838200" y="1145309"/>
            <a:ext cx="10515600" cy="5040890"/>
          </a:xfrm>
        </p:spPr>
        <p:txBody>
          <a:bodyPr>
            <a:normAutofit/>
          </a:bodyPr>
          <a:lstStyle/>
          <a:p>
            <a:pPr marL="800100" lvl="1" indent="-342900">
              <a:buFont typeface="+mj-lt"/>
              <a:buAutoNum type="arabicPeriod" startAt="5"/>
            </a:pPr>
            <a:r>
              <a:rPr lang="en-US" altLang="ko-KR" sz="1600" dirty="0"/>
              <a:t>_ResultCompare.java should be modified as follows; ref1[] = {10}, ref2[] = {11}</a:t>
            </a:r>
          </a:p>
          <a:p>
            <a:pPr marL="800100" lvl="1" indent="-342900">
              <a:buFont typeface="+mj-lt"/>
              <a:buAutoNum type="arabicPeriod" startAt="5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5"/>
            </a:pPr>
            <a:r>
              <a:rPr lang="en-US" altLang="ko-KR" sz="1600" dirty="0"/>
              <a:t>After correctly modifying Comparators.java, you see the following result by executing __ResultCompare.java </a:t>
            </a:r>
          </a:p>
          <a:p>
            <a:pPr lvl="2"/>
            <a:r>
              <a:rPr lang="en-US" altLang="ko-KR" sz="1200" dirty="0"/>
              <a:t>With GlobalData.java setting as</a:t>
            </a:r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2"/>
            <a:r>
              <a:rPr lang="en-US" altLang="ko-KR" sz="1200" dirty="0"/>
              <a:t>Note that output figures can be slightly different with the captured one</a:t>
            </a:r>
          </a:p>
          <a:p>
            <a:pPr marL="800100" lvl="1" indent="-342900">
              <a:buFont typeface="+mj-lt"/>
              <a:buAutoNum type="arabicPeriod" startAt="5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sz="16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1"/>
            <a:endParaRPr lang="en-US" altLang="ko-KR" sz="1600" dirty="0"/>
          </a:p>
          <a:p>
            <a:pPr lvl="1"/>
            <a:endParaRPr lang="ko-KR" alt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878" y="3785005"/>
            <a:ext cx="340995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255" y="1567323"/>
            <a:ext cx="2906135" cy="1589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084" y="4154632"/>
            <a:ext cx="36004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5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12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Practice 1 HW</a:t>
            </a:r>
            <a:endParaRPr lang="ko-KR" altLang="en-US" dirty="0"/>
          </a:p>
        </p:txBody>
      </p:sp>
      <p:sp>
        <p:nvSpPr>
          <p:cNvPr id="67" name="Content Placeholder 2"/>
          <p:cNvSpPr>
            <a:spLocks noGrp="1"/>
          </p:cNvSpPr>
          <p:nvPr>
            <p:ph idx="1"/>
          </p:nvPr>
        </p:nvSpPr>
        <p:spPr>
          <a:xfrm>
            <a:off x="838200" y="1145309"/>
            <a:ext cx="10515600" cy="504089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ko-KR" sz="1600" dirty="0"/>
          </a:p>
          <a:p>
            <a:r>
              <a:rPr lang="en-US" altLang="ko-KR" sz="2000" dirty="0"/>
              <a:t>Submission files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/>
              <a:t>Comparators.java (yours)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/>
              <a:t>Captured output (in console window) figure; one that you saw in Step 6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/>
              <a:t>Description file (word or HWP)</a:t>
            </a:r>
          </a:p>
          <a:p>
            <a:pPr marL="1257300" lvl="2" indent="-342900">
              <a:buFont typeface="+mj-lt"/>
              <a:buAutoNum type="arabicPeriod"/>
            </a:pPr>
            <a:endParaRPr lang="en-US" altLang="ko-KR" sz="1600" dirty="0"/>
          </a:p>
          <a:p>
            <a:pPr marL="1257300" lvl="2" indent="-342900">
              <a:buFont typeface="+mj-lt"/>
              <a:buAutoNum type="arabicPeriod"/>
            </a:pPr>
            <a:endParaRPr lang="en-US" altLang="ko-KR" sz="1600" dirty="0"/>
          </a:p>
          <a:p>
            <a:pPr marL="1257300" lvl="2" indent="-342900">
              <a:buFont typeface="+mj-lt"/>
              <a:buAutoNum type="arabicPeriod"/>
            </a:pPr>
            <a:endParaRPr lang="en-US" altLang="ko-KR" sz="1600" dirty="0"/>
          </a:p>
          <a:p>
            <a:r>
              <a:rPr lang="en-US" altLang="ko-KR" sz="2000" dirty="0"/>
              <a:t>Firm deadline : </a:t>
            </a:r>
            <a:r>
              <a:rPr lang="ko-KR" altLang="en-US" sz="2000" dirty="0"/>
              <a:t>공지사항 참조</a:t>
            </a:r>
            <a:endParaRPr lang="en-US" altLang="ko-KR" sz="2000" dirty="0"/>
          </a:p>
          <a:p>
            <a:pPr lvl="1"/>
            <a:r>
              <a:rPr lang="en-US" altLang="ko-KR" sz="1600" dirty="0">
                <a:solidFill>
                  <a:srgbClr val="FF0000"/>
                </a:solidFill>
              </a:rPr>
              <a:t>About two weeks are provided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</a:rPr>
              <a:t>Instead, </a:t>
            </a:r>
            <a:r>
              <a:rPr lang="en-US" altLang="ko-KR" sz="1600" u="sng" dirty="0">
                <a:solidFill>
                  <a:srgbClr val="FF0000"/>
                </a:solidFill>
              </a:rPr>
              <a:t>no delay is allowed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</a:rPr>
              <a:t>Delayed submission is graded as 0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</a:rPr>
              <a:t>Wrong output(source code as well) is graded as 0</a:t>
            </a:r>
          </a:p>
          <a:p>
            <a:pPr lvl="1"/>
            <a:r>
              <a:rPr lang="en-US" altLang="ko-KR" sz="1600" b="1" u="sng" dirty="0">
                <a:solidFill>
                  <a:srgbClr val="FF0000"/>
                </a:solidFill>
              </a:rPr>
              <a:t>Duplicated (from other peers) source code is graded as 'F‘</a:t>
            </a:r>
          </a:p>
          <a:p>
            <a:pPr lvl="2"/>
            <a:r>
              <a:rPr lang="en-US" altLang="ko-KR" sz="1200" b="1" u="sng" dirty="0">
                <a:solidFill>
                  <a:srgbClr val="FF0000"/>
                </a:solidFill>
              </a:rPr>
              <a:t>You should explain how to implement your source code in our class</a:t>
            </a:r>
          </a:p>
          <a:p>
            <a:pPr marL="1257300" lvl="2" indent="-342900">
              <a:buFont typeface="+mj-lt"/>
              <a:buAutoNum type="arabicPeriod"/>
            </a:pPr>
            <a:endParaRPr lang="en-US" altLang="ko-KR" sz="1600" dirty="0"/>
          </a:p>
          <a:p>
            <a:pPr marL="1257300" lvl="2" indent="-342900">
              <a:buFont typeface="+mj-lt"/>
              <a:buAutoNum type="arabicPeriod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5"/>
            </a:pPr>
            <a:endParaRPr lang="en-US" altLang="ko-KR" sz="1600" dirty="0"/>
          </a:p>
          <a:p>
            <a:pPr lvl="2"/>
            <a:endParaRPr lang="en-US" altLang="ko-KR" sz="1200" dirty="0"/>
          </a:p>
          <a:p>
            <a:pPr lvl="2"/>
            <a:endParaRPr lang="en-US" altLang="ko-KR" sz="1200" dirty="0"/>
          </a:p>
          <a:p>
            <a:pPr lvl="1"/>
            <a:endParaRPr lang="en-US" altLang="ko-KR" sz="1600" dirty="0"/>
          </a:p>
          <a:p>
            <a:pPr lvl="1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9941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3"/>
          </p:nvPr>
        </p:nvSpPr>
        <p:spPr>
          <a:xfrm>
            <a:off x="380960" y="1340768"/>
            <a:ext cx="11525331" cy="1368152"/>
          </a:xfrm>
        </p:spPr>
        <p:txBody>
          <a:bodyPr/>
          <a:lstStyle/>
          <a:p>
            <a:r>
              <a:rPr lang="en-US" altLang="ko-KR" dirty="0">
                <a:solidFill>
                  <a:srgbClr val="00B0F0"/>
                </a:solidFill>
              </a:rPr>
              <a:t>Soft</a:t>
            </a:r>
            <a:r>
              <a:rPr lang="en-US" altLang="ko-KR" dirty="0"/>
              <a:t> real-time</a:t>
            </a:r>
          </a:p>
          <a:p>
            <a:pPr lvl="1"/>
            <a:r>
              <a:rPr lang="en-US" altLang="ko-KR" dirty="0"/>
              <a:t>Systems where deadlines are important but which will still function correctly if deadlines are occasionally missed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Classes of real-time systems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2852936"/>
            <a:ext cx="8604250" cy="309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14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3"/>
          </p:nvPr>
        </p:nvSpPr>
        <p:spPr>
          <a:xfrm>
            <a:off x="380960" y="1340768"/>
            <a:ext cx="11525331" cy="1368152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Hard</a:t>
            </a:r>
            <a:r>
              <a:rPr lang="en-US" altLang="ko-KR" dirty="0"/>
              <a:t> real-time</a:t>
            </a:r>
          </a:p>
          <a:p>
            <a:pPr lvl="1"/>
            <a:r>
              <a:rPr lang="en-US" altLang="ko-KR" dirty="0"/>
              <a:t>Systems where it is absolutely imperative that responses occur within the required deadline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Classes of real-time systems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2852936"/>
            <a:ext cx="9015412" cy="363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77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Definition</a:t>
            </a:r>
          </a:p>
          <a:p>
            <a:pPr lvl="1"/>
            <a:r>
              <a:rPr lang="en-US" altLang="ko-KR" dirty="0"/>
              <a:t>A policy to assign </a:t>
            </a:r>
            <a:r>
              <a:rPr lang="en-US" altLang="ko-KR" dirty="0">
                <a:solidFill>
                  <a:srgbClr val="FF0000"/>
                </a:solidFill>
              </a:rPr>
              <a:t>computing resources </a:t>
            </a:r>
            <a:r>
              <a:rPr lang="en-US" altLang="ko-KR" dirty="0"/>
              <a:t>to execute </a:t>
            </a:r>
            <a:r>
              <a:rPr lang="en-US" altLang="ko-KR" dirty="0">
                <a:solidFill>
                  <a:srgbClr val="FF0000"/>
                </a:solidFill>
              </a:rPr>
              <a:t>tasks</a:t>
            </a:r>
            <a:r>
              <a:rPr lang="en-US" altLang="ko-KR" dirty="0"/>
              <a:t> according to </a:t>
            </a:r>
            <a:r>
              <a:rPr lang="en-US" altLang="ko-KR" dirty="0">
                <a:solidFill>
                  <a:srgbClr val="FF0000"/>
                </a:solidFill>
              </a:rPr>
              <a:t>scheduling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algorithm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such that all constraints are met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762" y="4569475"/>
            <a:ext cx="1953024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타원 4"/>
          <p:cNvSpPr/>
          <p:nvPr/>
        </p:nvSpPr>
        <p:spPr>
          <a:xfrm>
            <a:off x="6644079" y="3098453"/>
            <a:ext cx="1852613" cy="652462"/>
          </a:xfrm>
          <a:prstGeom prst="ellipse">
            <a:avLst/>
          </a:pr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50000"/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아래쪽 화살표 5"/>
          <p:cNvSpPr/>
          <p:nvPr/>
        </p:nvSpPr>
        <p:spPr>
          <a:xfrm>
            <a:off x="7339404" y="4662140"/>
            <a:ext cx="436563" cy="266700"/>
          </a:xfrm>
          <a:prstGeom prst="down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자유형 6"/>
          <p:cNvSpPr/>
          <p:nvPr/>
        </p:nvSpPr>
        <p:spPr>
          <a:xfrm>
            <a:off x="7190179" y="3169890"/>
            <a:ext cx="785813" cy="749300"/>
          </a:xfrm>
          <a:custGeom>
            <a:avLst/>
            <a:gdLst>
              <a:gd name="connsiteX0" fmla="*/ 0 w 733518"/>
              <a:gd name="connsiteY0" fmla="*/ 366759 h 733518"/>
              <a:gd name="connsiteX1" fmla="*/ 366759 w 733518"/>
              <a:gd name="connsiteY1" fmla="*/ 0 h 733518"/>
              <a:gd name="connsiteX2" fmla="*/ 733518 w 733518"/>
              <a:gd name="connsiteY2" fmla="*/ 366759 h 733518"/>
              <a:gd name="connsiteX3" fmla="*/ 366759 w 733518"/>
              <a:gd name="connsiteY3" fmla="*/ 733518 h 733518"/>
              <a:gd name="connsiteX4" fmla="*/ 0 w 733518"/>
              <a:gd name="connsiteY4" fmla="*/ 366759 h 7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518" h="733518">
                <a:moveTo>
                  <a:pt x="0" y="366759"/>
                </a:moveTo>
                <a:cubicBezTo>
                  <a:pt x="0" y="164204"/>
                  <a:pt x="164204" y="0"/>
                  <a:pt x="366759" y="0"/>
                </a:cubicBezTo>
                <a:cubicBezTo>
                  <a:pt x="569314" y="0"/>
                  <a:pt x="733518" y="164204"/>
                  <a:pt x="733518" y="366759"/>
                </a:cubicBezTo>
                <a:cubicBezTo>
                  <a:pt x="733518" y="569314"/>
                  <a:pt x="569314" y="733518"/>
                  <a:pt x="366759" y="733518"/>
                </a:cubicBezTo>
                <a:cubicBezTo>
                  <a:pt x="164204" y="733518"/>
                  <a:pt x="0" y="569314"/>
                  <a:pt x="0" y="36675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lIns="126471" tIns="126471" rIns="126471" bIns="126471" spcCol="1270" anchor="ctr"/>
          <a:lstStyle/>
          <a:p>
            <a:pPr algn="ctr" defTabSz="666750" latinLnBrk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ko-KR" sz="1600" i="1" dirty="0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wiper</a:t>
            </a:r>
            <a:endParaRPr lang="ko-KR" altLang="en-US" sz="1600" i="1" dirty="0">
              <a:solidFill>
                <a:schemeClr val="bg1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7063179" y="3696940"/>
            <a:ext cx="785813" cy="747713"/>
          </a:xfrm>
          <a:custGeom>
            <a:avLst/>
            <a:gdLst>
              <a:gd name="connsiteX0" fmla="*/ 0 w 733518"/>
              <a:gd name="connsiteY0" fmla="*/ 366759 h 733518"/>
              <a:gd name="connsiteX1" fmla="*/ 366759 w 733518"/>
              <a:gd name="connsiteY1" fmla="*/ 0 h 733518"/>
              <a:gd name="connsiteX2" fmla="*/ 733518 w 733518"/>
              <a:gd name="connsiteY2" fmla="*/ 366759 h 733518"/>
              <a:gd name="connsiteX3" fmla="*/ 366759 w 733518"/>
              <a:gd name="connsiteY3" fmla="*/ 733518 h 733518"/>
              <a:gd name="connsiteX4" fmla="*/ 0 w 733518"/>
              <a:gd name="connsiteY4" fmla="*/ 366759 h 7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518" h="733518">
                <a:moveTo>
                  <a:pt x="0" y="366759"/>
                </a:moveTo>
                <a:cubicBezTo>
                  <a:pt x="0" y="164204"/>
                  <a:pt x="164204" y="0"/>
                  <a:pt x="366759" y="0"/>
                </a:cubicBezTo>
                <a:cubicBezTo>
                  <a:pt x="569314" y="0"/>
                  <a:pt x="733518" y="164204"/>
                  <a:pt x="733518" y="366759"/>
                </a:cubicBezTo>
                <a:cubicBezTo>
                  <a:pt x="733518" y="569314"/>
                  <a:pt x="569314" y="733518"/>
                  <a:pt x="366759" y="733518"/>
                </a:cubicBezTo>
                <a:cubicBezTo>
                  <a:pt x="164204" y="733518"/>
                  <a:pt x="0" y="569314"/>
                  <a:pt x="0" y="36675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lIns="126471" tIns="126471" rIns="126471" bIns="126471" spcCol="1270" anchor="ctr"/>
          <a:lstStyle/>
          <a:p>
            <a:pPr algn="ctr" defTabSz="666750" latinLnBrk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ko-KR" sz="1600" i="1" dirty="0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light</a:t>
            </a:r>
            <a:endParaRPr lang="ko-KR" altLang="en-US" sz="1600" i="1" dirty="0">
              <a:solidFill>
                <a:schemeClr val="bg1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9" name="TextBox 22"/>
          <p:cNvSpPr txBox="1">
            <a:spLocks noChangeArrowheads="1"/>
          </p:cNvSpPr>
          <p:nvPr/>
        </p:nvSpPr>
        <p:spPr bwMode="auto">
          <a:xfrm>
            <a:off x="8315039" y="3535015"/>
            <a:ext cx="16626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6"/>
              </a:buBlip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600" b="0" dirty="0">
                <a:solidFill>
                  <a:srgbClr val="FF0000"/>
                </a:solidFill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  Real-time</a:t>
            </a:r>
          </a:p>
          <a:p>
            <a:pPr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600" b="0" dirty="0">
                <a:solidFill>
                  <a:srgbClr val="FF0000"/>
                </a:solidFill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scheduling</a:t>
            </a:r>
            <a:endParaRPr kumimoji="0" lang="ko-KR" altLang="en-US" sz="1600" b="0" dirty="0">
              <a:solidFill>
                <a:srgbClr val="FF0000"/>
              </a:solidFill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도형 9"/>
          <p:cNvSpPr/>
          <p:nvPr/>
        </p:nvSpPr>
        <p:spPr>
          <a:xfrm>
            <a:off x="6544067" y="3019078"/>
            <a:ext cx="2009775" cy="1628775"/>
          </a:xfrm>
          <a:prstGeom prst="funnel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자유형 10"/>
          <p:cNvSpPr/>
          <p:nvPr/>
        </p:nvSpPr>
        <p:spPr>
          <a:xfrm>
            <a:off x="6544067" y="2911128"/>
            <a:ext cx="785812" cy="747712"/>
          </a:xfrm>
          <a:custGeom>
            <a:avLst/>
            <a:gdLst>
              <a:gd name="connsiteX0" fmla="*/ 0 w 733518"/>
              <a:gd name="connsiteY0" fmla="*/ 366759 h 733518"/>
              <a:gd name="connsiteX1" fmla="*/ 366759 w 733518"/>
              <a:gd name="connsiteY1" fmla="*/ 0 h 733518"/>
              <a:gd name="connsiteX2" fmla="*/ 733518 w 733518"/>
              <a:gd name="connsiteY2" fmla="*/ 366759 h 733518"/>
              <a:gd name="connsiteX3" fmla="*/ 366759 w 733518"/>
              <a:gd name="connsiteY3" fmla="*/ 733518 h 733518"/>
              <a:gd name="connsiteX4" fmla="*/ 0 w 733518"/>
              <a:gd name="connsiteY4" fmla="*/ 366759 h 733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518" h="733518">
                <a:moveTo>
                  <a:pt x="0" y="366759"/>
                </a:moveTo>
                <a:cubicBezTo>
                  <a:pt x="0" y="164204"/>
                  <a:pt x="164204" y="0"/>
                  <a:pt x="366759" y="0"/>
                </a:cubicBezTo>
                <a:cubicBezTo>
                  <a:pt x="569314" y="0"/>
                  <a:pt x="733518" y="164204"/>
                  <a:pt x="733518" y="366759"/>
                </a:cubicBezTo>
                <a:cubicBezTo>
                  <a:pt x="733518" y="569314"/>
                  <a:pt x="569314" y="733518"/>
                  <a:pt x="366759" y="733518"/>
                </a:cubicBezTo>
                <a:cubicBezTo>
                  <a:pt x="164204" y="733518"/>
                  <a:pt x="0" y="569314"/>
                  <a:pt x="0" y="36675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26471" tIns="126471" rIns="126471" bIns="126471" spcCol="1270" anchor="ctr"/>
          <a:lstStyle/>
          <a:p>
            <a:pPr algn="ctr" defTabSz="666750" latinLnBrk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ko-KR" sz="1600" i="1" dirty="0">
                <a:solidFill>
                  <a:schemeClr val="bg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brake</a:t>
            </a:r>
            <a:endParaRPr lang="ko-KR" altLang="en-US" sz="1600" i="1" dirty="0">
              <a:solidFill>
                <a:schemeClr val="bg1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7857" y="5294962"/>
            <a:ext cx="2299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(ECU) Electronic computing Unit</a:t>
            </a:r>
            <a:endParaRPr lang="ko-KR" altLang="en-US" sz="1600" dirty="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3284984"/>
            <a:ext cx="3947709" cy="147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63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/>
              <a:t>Two fundamental problems</a:t>
            </a:r>
          </a:p>
          <a:p>
            <a:pPr lvl="1"/>
            <a:r>
              <a:rPr lang="en-US" altLang="ko-KR" dirty="0"/>
              <a:t>Scheduling </a:t>
            </a:r>
            <a:r>
              <a:rPr lang="en-US" altLang="ko-KR" dirty="0">
                <a:solidFill>
                  <a:srgbClr val="FF0000"/>
                </a:solidFill>
              </a:rPr>
              <a:t>algorithm</a:t>
            </a:r>
            <a:r>
              <a:rPr lang="en-US" altLang="ko-KR" dirty="0"/>
              <a:t> design</a:t>
            </a:r>
          </a:p>
          <a:p>
            <a:pPr lvl="2"/>
            <a:r>
              <a:rPr lang="en-US" altLang="ko-KR" sz="2000" dirty="0"/>
              <a:t>determine the order of task execution in order to satisfy timing constraints (i.e., deadlines)</a:t>
            </a:r>
          </a:p>
          <a:p>
            <a:pPr lvl="1"/>
            <a:r>
              <a:rPr lang="en-US" altLang="ko-KR" dirty="0" err="1"/>
              <a:t>Schedulability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analysis</a:t>
            </a:r>
          </a:p>
          <a:p>
            <a:pPr lvl="2"/>
            <a:r>
              <a:rPr lang="en-US" altLang="ko-KR" sz="2000" dirty="0"/>
              <a:t>validate that all tasks can be scheduled without any deadline misses for a given task set running on a platform by a scheduler </a:t>
            </a:r>
          </a:p>
          <a:p>
            <a:pPr lvl="2"/>
            <a:r>
              <a:rPr lang="en-US" altLang="ko-KR" sz="2000" dirty="0"/>
              <a:t>analyze the worst-case situation (without simulation)</a:t>
            </a:r>
            <a:endParaRPr lang="ko-KR" altLang="en-US" sz="20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96188" y="5661086"/>
            <a:ext cx="1278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1. System        </a:t>
            </a:r>
          </a:p>
          <a:p>
            <a:r>
              <a:rPr lang="en-US" altLang="ko-KR" sz="1600" dirty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    modeling</a:t>
            </a:r>
            <a:endParaRPr lang="ko-KR" altLang="en-US" sz="1600" dirty="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82780" y="5681072"/>
            <a:ext cx="1957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2. Scheduling</a:t>
            </a:r>
          </a:p>
          <a:p>
            <a:r>
              <a:rPr lang="en-US" altLang="ko-KR" sz="1600" dirty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     algorithm</a:t>
            </a:r>
            <a:endParaRPr lang="ko-KR" altLang="en-US" sz="1600" dirty="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82886" y="5681072"/>
            <a:ext cx="1957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3. </a:t>
            </a:r>
            <a:r>
              <a:rPr lang="en-US" altLang="ko-KR" sz="1600" dirty="0" err="1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Schedulability</a:t>
            </a:r>
            <a:endParaRPr lang="en-US" altLang="ko-KR" sz="1600" dirty="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  <a:p>
            <a:r>
              <a:rPr lang="en-US" altLang="ko-KR" sz="1600" dirty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    analysis</a:t>
            </a:r>
            <a:endParaRPr lang="ko-KR" altLang="en-US" sz="1600" dirty="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061641" y="5602693"/>
            <a:ext cx="548640" cy="42594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7188020" y="5602693"/>
            <a:ext cx="548640" cy="42594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38630" y="5230637"/>
            <a:ext cx="363672" cy="27432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988326" y="5124732"/>
            <a:ext cx="456155" cy="444137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이등변 삼각형 10"/>
          <p:cNvSpPr/>
          <p:nvPr/>
        </p:nvSpPr>
        <p:spPr>
          <a:xfrm>
            <a:off x="5573624" y="5145724"/>
            <a:ext cx="365760" cy="3970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67" y="4917325"/>
            <a:ext cx="1343986" cy="50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8360803" y="5327992"/>
            <a:ext cx="363672" cy="27432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210499" y="5222087"/>
            <a:ext cx="456155" cy="444137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5" name="이등변 삼각형 14"/>
          <p:cNvSpPr/>
          <p:nvPr/>
        </p:nvSpPr>
        <p:spPr>
          <a:xfrm>
            <a:off x="8795797" y="5243079"/>
            <a:ext cx="365760" cy="397019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22619" y="4521715"/>
            <a:ext cx="721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?</a:t>
            </a:r>
            <a:endParaRPr lang="ko-KR" altLang="en-US" sz="48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31228" y="5222556"/>
            <a:ext cx="363672" cy="274320"/>
          </a:xfrm>
          <a:prstGeom prst="rect">
            <a:avLst/>
          </a:prstGeom>
          <a:solidFill>
            <a:srgbClr val="0070C0">
              <a:alpha val="6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894900" y="4695256"/>
            <a:ext cx="456155" cy="444137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9" name="이등변 삼각형 18"/>
          <p:cNvSpPr/>
          <p:nvPr/>
        </p:nvSpPr>
        <p:spPr>
          <a:xfrm>
            <a:off x="3248644" y="5139393"/>
            <a:ext cx="365760" cy="397019"/>
          </a:xfrm>
          <a:prstGeom prst="triangle">
            <a:avLst/>
          </a:prstGeom>
          <a:solidFill>
            <a:srgbClr val="FFFF00">
              <a:alpha val="6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27848" y="4629941"/>
            <a:ext cx="5512526" cy="1751387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09307" y="4260609"/>
            <a:ext cx="1280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Our focus</a:t>
            </a:r>
            <a:endParaRPr lang="ko-KR" altLang="en-US" sz="1600" dirty="0">
              <a:solidFill>
                <a:srgbClr val="FF0000"/>
              </a:solidFill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4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model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4007768" y="1131709"/>
            <a:ext cx="0" cy="30963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1988273" y="4228053"/>
            <a:ext cx="2019495" cy="15634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007768" y="4228053"/>
            <a:ext cx="51845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76221" y="3620923"/>
            <a:ext cx="1544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B0F0"/>
                </a:solidFill>
              </a:rPr>
              <a:t>Platform</a:t>
            </a:r>
            <a:endParaRPr lang="ko-KR" altLang="en-US" sz="2400" dirty="0">
              <a:solidFill>
                <a:srgbClr val="00B0F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9310873">
            <a:off x="1825945" y="4616661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B050"/>
                </a:solidFill>
              </a:rPr>
              <a:t>Task model</a:t>
            </a:r>
            <a:endParaRPr lang="ko-KR" altLang="en-US" sz="2400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96956" y="4207267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Constraints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79776" y="1341209"/>
            <a:ext cx="2304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Uniprocessor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7030A0"/>
                </a:solidFill>
              </a:rPr>
              <a:t>Fixed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Variable 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Continuous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Discrete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Low power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With cache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312024" y="1340768"/>
            <a:ext cx="208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Multiprocessor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7030A0"/>
                </a:solidFill>
              </a:rPr>
              <a:t>Identical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Uniform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Heterogeneous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Hybrid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328248" y="1340768"/>
            <a:ext cx="2088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Wired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Star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Wireless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Single-hop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Multi-hop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1285" y="1691734"/>
            <a:ext cx="1497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 recurring</a:t>
            </a:r>
          </a:p>
          <a:p>
            <a:r>
              <a:rPr lang="en-US" altLang="ko-KR" dirty="0"/>
              <a:t>(single jobs)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80405" y="1691733"/>
            <a:ext cx="22208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Recurring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Aperiodic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Sporadic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7030A0"/>
                </a:solidFill>
              </a:rPr>
              <a:t>Periodic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Mixed criticality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Variable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Imprecise computation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94641" y="4231772"/>
            <a:ext cx="32181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7030A0"/>
                </a:solidFill>
              </a:rPr>
              <a:t>Fully Preemptive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7030A0"/>
                </a:solidFill>
              </a:rPr>
              <a:t>Fully Non-preemptive</a:t>
            </a:r>
          </a:p>
          <a:p>
            <a:r>
              <a:rPr lang="en-US" altLang="ko-KR" dirty="0"/>
              <a:t>Limited preemptive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Deferred preemptions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Fixed preemption points</a:t>
            </a:r>
          </a:p>
          <a:p>
            <a:r>
              <a:rPr lang="en-US" altLang="ko-KR" dirty="0"/>
              <a:t>Precedence</a:t>
            </a:r>
          </a:p>
          <a:p>
            <a:r>
              <a:rPr lang="en-US" altLang="ko-KR" dirty="0"/>
              <a:t>Resources</a:t>
            </a:r>
          </a:p>
          <a:p>
            <a:r>
              <a:rPr lang="en-US" altLang="ko-KR" dirty="0"/>
              <a:t>Self-suspensions</a:t>
            </a:r>
          </a:p>
          <a:p>
            <a:r>
              <a:rPr lang="en-US" altLang="ko-KR" dirty="0"/>
              <a:t>Mode changes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1286" y="5007305"/>
            <a:ext cx="1805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Liu &amp; </a:t>
            </a:r>
            <a:r>
              <a:rPr lang="en-US" altLang="ko-KR" dirty="0" err="1"/>
              <a:t>Layland</a:t>
            </a:r>
            <a:r>
              <a:rPr lang="en-US" altLang="ko-KR" dirty="0"/>
              <a:t> 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7030A0"/>
                </a:solidFill>
              </a:rPr>
              <a:t>Period T,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7030A0"/>
                </a:solidFill>
              </a:rPr>
              <a:t>WCET C,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7030A0"/>
                </a:solidFill>
              </a:rPr>
              <a:t>Deadline D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69756" y="6579064"/>
            <a:ext cx="28380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WCET : worst-case execution time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0490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2000" dirty="0"/>
              <a:t>Job : an individual computation</a:t>
            </a:r>
            <a:r>
              <a:rPr lang="en-US" altLang="ko-KR" sz="2400" dirty="0"/>
              <a:t> (e.g., object recognition)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000" dirty="0">
                <a:ea typeface="굴림" charset="-127"/>
              </a:rPr>
              <a:t>Task : a series of jobs (i.e., application)</a:t>
            </a:r>
          </a:p>
          <a:p>
            <a:endParaRPr lang="en-US" altLang="ko-KR" sz="2000" dirty="0">
              <a:ea typeface="굴림" charset="-127"/>
            </a:endParaRPr>
          </a:p>
          <a:p>
            <a:endParaRPr lang="en-US" altLang="ko-KR" sz="2000" dirty="0">
              <a:ea typeface="굴림" charset="-127"/>
            </a:endParaRPr>
          </a:p>
          <a:p>
            <a:endParaRPr lang="en-US" altLang="ko-KR" sz="2000" dirty="0">
              <a:ea typeface="굴림" charset="-127"/>
            </a:endParaRPr>
          </a:p>
          <a:p>
            <a:endParaRPr lang="en-US" altLang="ko-KR" sz="2000" dirty="0">
              <a:ea typeface="굴림" charset="-127"/>
            </a:endParaRPr>
          </a:p>
          <a:p>
            <a:r>
              <a:rPr lang="en-US" altLang="ko-KR" sz="2000" dirty="0">
                <a:ea typeface="굴림" charset="-127"/>
              </a:rPr>
              <a:t>Example </a:t>
            </a:r>
            <a:r>
              <a:rPr lang="en-US" altLang="ko-KR" sz="2000" dirty="0"/>
              <a:t>(T=5, C=1, D=4)</a:t>
            </a:r>
            <a:endParaRPr lang="ko-KR" altLang="en-US" sz="2000" dirty="0"/>
          </a:p>
          <a:p>
            <a:endParaRPr lang="en-US" altLang="ko-KR" sz="2000" dirty="0">
              <a:ea typeface="굴림" charset="-127"/>
            </a:endParaRPr>
          </a:p>
          <a:p>
            <a:endParaRPr lang="ko-KR" altLang="en-US" sz="2000" dirty="0"/>
          </a:p>
          <a:p>
            <a:pPr lvl="2"/>
            <a:endParaRPr lang="en-US" altLang="ko-KR" sz="1800" dirty="0">
              <a:ea typeface="굴림" charset="-127"/>
            </a:endParaRPr>
          </a:p>
          <a:p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7" t="23766" r="15263" b="21778"/>
          <a:stretch/>
        </p:blipFill>
        <p:spPr bwMode="auto">
          <a:xfrm>
            <a:off x="1102644" y="1861568"/>
            <a:ext cx="2180378" cy="107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5" t="29417" r="20482" b="26419"/>
          <a:stretch/>
        </p:blipFill>
        <p:spPr bwMode="auto">
          <a:xfrm>
            <a:off x="3707904" y="1847739"/>
            <a:ext cx="2138071" cy="107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5" t="29379" r="21053" b="26270"/>
          <a:stretch/>
        </p:blipFill>
        <p:spPr bwMode="auto">
          <a:xfrm>
            <a:off x="6228184" y="1847739"/>
            <a:ext cx="2141742" cy="109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직사각형 7"/>
          <p:cNvSpPr/>
          <p:nvPr/>
        </p:nvSpPr>
        <p:spPr>
          <a:xfrm>
            <a:off x="5075605" y="3448659"/>
            <a:ext cx="658864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buFont typeface="Arial" charset="0"/>
              <a:buChar char="•"/>
            </a:pPr>
            <a:r>
              <a:rPr lang="en-US" altLang="ko-KR" dirty="0">
                <a:latin typeface="+mn-lt"/>
                <a:ea typeface="굴림" charset="-127"/>
              </a:rPr>
              <a:t>Periodic task (T,C,D)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altLang="ko-KR" sz="1600" dirty="0">
                <a:solidFill>
                  <a:srgbClr val="3333FF"/>
                </a:solidFill>
                <a:latin typeface="+mn-lt"/>
                <a:ea typeface="굴림" charset="-127"/>
              </a:rPr>
              <a:t>Period T </a:t>
            </a:r>
            <a:r>
              <a:rPr lang="en-US" altLang="ko-KR" sz="1600" dirty="0">
                <a:latin typeface="+mn-lt"/>
                <a:ea typeface="굴림" charset="-127"/>
              </a:rPr>
              <a:t>= inter-release time (0 &lt; T)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altLang="ko-KR" sz="1600" dirty="0">
                <a:solidFill>
                  <a:srgbClr val="3333FF"/>
                </a:solidFill>
                <a:latin typeface="+mn-lt"/>
                <a:ea typeface="굴림" charset="-127"/>
              </a:rPr>
              <a:t>Deadline D </a:t>
            </a:r>
            <a:endParaRPr lang="en-US" altLang="ko-KR" sz="2400" dirty="0">
              <a:solidFill>
                <a:srgbClr val="3333FF"/>
              </a:solidFill>
              <a:latin typeface="+mn-lt"/>
              <a:ea typeface="굴림" charset="-127"/>
            </a:endParaRPr>
          </a:p>
          <a:p>
            <a:pPr marL="1657350" lvl="3" indent="-285750">
              <a:buFont typeface="Arial" charset="0"/>
              <a:buChar char="•"/>
            </a:pPr>
            <a:r>
              <a:rPr lang="en-US" altLang="ko-KR" sz="1600" dirty="0">
                <a:latin typeface="+mn-lt"/>
                <a:ea typeface="굴림" charset="-127"/>
              </a:rPr>
              <a:t>Worst-case execution time</a:t>
            </a:r>
            <a:r>
              <a:rPr lang="en-US" altLang="ko-KR" sz="1600" dirty="0">
                <a:solidFill>
                  <a:srgbClr val="3333FF"/>
                </a:solidFill>
                <a:latin typeface="+mn-lt"/>
                <a:ea typeface="굴림" charset="-127"/>
              </a:rPr>
              <a:t> C</a:t>
            </a:r>
            <a:r>
              <a:rPr lang="en-US" altLang="ko-KR" sz="1600" dirty="0">
                <a:latin typeface="+mn-lt"/>
                <a:ea typeface="굴림" charset="-127"/>
              </a:rPr>
              <a:t> </a:t>
            </a:r>
            <a:br>
              <a:rPr lang="en-US" altLang="ko-KR" sz="1600" dirty="0">
                <a:latin typeface="+mn-lt"/>
                <a:ea typeface="굴림" charset="-127"/>
              </a:rPr>
            </a:br>
            <a:r>
              <a:rPr lang="en-US" altLang="ko-KR" sz="1600" dirty="0">
                <a:latin typeface="+mn-lt"/>
                <a:ea typeface="굴림" charset="-127"/>
              </a:rPr>
              <a:t>(0 &lt; C &lt;= D &lt;= T)</a:t>
            </a:r>
            <a:endParaRPr lang="en-US" altLang="ko-KR" dirty="0">
              <a:latin typeface="+mn-lt"/>
              <a:ea typeface="굴림" charset="-127"/>
            </a:endParaRPr>
          </a:p>
        </p:txBody>
      </p:sp>
      <p:pic>
        <p:nvPicPr>
          <p:cNvPr id="55" name="car img detect 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8038" t="7808" r="8033" b="-1137"/>
          <a:stretch/>
        </p:blipFill>
        <p:spPr>
          <a:xfrm>
            <a:off x="1106092" y="3736790"/>
            <a:ext cx="2434170" cy="1368152"/>
          </a:xfrm>
          <a:prstGeom prst="rect">
            <a:avLst/>
          </a:prstGeom>
        </p:spPr>
      </p:pic>
      <p:sp>
        <p:nvSpPr>
          <p:cNvPr id="56" name="Rectangle 2"/>
          <p:cNvSpPr>
            <a:spLocks noChangeArrowheads="1"/>
          </p:cNvSpPr>
          <p:nvPr/>
        </p:nvSpPr>
        <p:spPr bwMode="auto">
          <a:xfrm>
            <a:off x="3987539" y="5878327"/>
            <a:ext cx="5334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7" name="Rectangle 3"/>
          <p:cNvSpPr>
            <a:spLocks noChangeArrowheads="1"/>
          </p:cNvSpPr>
          <p:nvPr/>
        </p:nvSpPr>
        <p:spPr bwMode="auto">
          <a:xfrm>
            <a:off x="6425939" y="5878327"/>
            <a:ext cx="5334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58" name="Line 6"/>
          <p:cNvSpPr>
            <a:spLocks noChangeShapeType="1"/>
          </p:cNvSpPr>
          <p:nvPr/>
        </p:nvSpPr>
        <p:spPr bwMode="auto">
          <a:xfrm>
            <a:off x="1320539" y="6259327"/>
            <a:ext cx="6896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9" name="Line 7"/>
          <p:cNvSpPr>
            <a:spLocks noChangeShapeType="1"/>
          </p:cNvSpPr>
          <p:nvPr/>
        </p:nvSpPr>
        <p:spPr bwMode="auto">
          <a:xfrm>
            <a:off x="1320539" y="618312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0" name="Line 8"/>
          <p:cNvSpPr>
            <a:spLocks noChangeShapeType="1"/>
          </p:cNvSpPr>
          <p:nvPr/>
        </p:nvSpPr>
        <p:spPr bwMode="auto">
          <a:xfrm>
            <a:off x="2234939" y="618312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1" name="Line 9"/>
          <p:cNvSpPr>
            <a:spLocks noChangeShapeType="1"/>
          </p:cNvSpPr>
          <p:nvPr/>
        </p:nvSpPr>
        <p:spPr bwMode="auto">
          <a:xfrm>
            <a:off x="2692139" y="618312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2" name="Line 10"/>
          <p:cNvSpPr>
            <a:spLocks noChangeShapeType="1"/>
          </p:cNvSpPr>
          <p:nvPr/>
        </p:nvSpPr>
        <p:spPr bwMode="auto">
          <a:xfrm>
            <a:off x="3149339" y="618312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3" name="Line 11"/>
          <p:cNvSpPr>
            <a:spLocks noChangeShapeType="1"/>
          </p:cNvSpPr>
          <p:nvPr/>
        </p:nvSpPr>
        <p:spPr bwMode="auto">
          <a:xfrm>
            <a:off x="1777739" y="618312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4" name="Line 12"/>
          <p:cNvSpPr>
            <a:spLocks noChangeShapeType="1"/>
          </p:cNvSpPr>
          <p:nvPr/>
        </p:nvSpPr>
        <p:spPr bwMode="auto">
          <a:xfrm>
            <a:off x="4063739" y="618312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5" name="Line 13"/>
          <p:cNvSpPr>
            <a:spLocks noChangeShapeType="1"/>
          </p:cNvSpPr>
          <p:nvPr/>
        </p:nvSpPr>
        <p:spPr bwMode="auto">
          <a:xfrm>
            <a:off x="4520939" y="618312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6" name="Line 14"/>
          <p:cNvSpPr>
            <a:spLocks noChangeShapeType="1"/>
          </p:cNvSpPr>
          <p:nvPr/>
        </p:nvSpPr>
        <p:spPr bwMode="auto">
          <a:xfrm>
            <a:off x="3606539" y="618312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" name="Line 15"/>
          <p:cNvSpPr>
            <a:spLocks noChangeShapeType="1"/>
          </p:cNvSpPr>
          <p:nvPr/>
        </p:nvSpPr>
        <p:spPr bwMode="auto">
          <a:xfrm>
            <a:off x="5435339" y="618312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8" name="Line 16"/>
          <p:cNvSpPr>
            <a:spLocks noChangeShapeType="1"/>
          </p:cNvSpPr>
          <p:nvPr/>
        </p:nvSpPr>
        <p:spPr bwMode="auto">
          <a:xfrm>
            <a:off x="4978139" y="618312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9" name="Line 17"/>
          <p:cNvSpPr>
            <a:spLocks noChangeShapeType="1"/>
          </p:cNvSpPr>
          <p:nvPr/>
        </p:nvSpPr>
        <p:spPr bwMode="auto">
          <a:xfrm>
            <a:off x="6349739" y="618312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0" name="Line 18"/>
          <p:cNvSpPr>
            <a:spLocks noChangeShapeType="1"/>
          </p:cNvSpPr>
          <p:nvPr/>
        </p:nvSpPr>
        <p:spPr bwMode="auto">
          <a:xfrm>
            <a:off x="5892539" y="618312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1" name="Line 19"/>
          <p:cNvSpPr>
            <a:spLocks noChangeShapeType="1"/>
          </p:cNvSpPr>
          <p:nvPr/>
        </p:nvSpPr>
        <p:spPr bwMode="auto">
          <a:xfrm>
            <a:off x="7264139" y="618312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2" name="Line 20"/>
          <p:cNvSpPr>
            <a:spLocks noChangeShapeType="1"/>
          </p:cNvSpPr>
          <p:nvPr/>
        </p:nvSpPr>
        <p:spPr bwMode="auto">
          <a:xfrm>
            <a:off x="6806939" y="618312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3" name="Line 21"/>
          <p:cNvSpPr>
            <a:spLocks noChangeShapeType="1"/>
          </p:cNvSpPr>
          <p:nvPr/>
        </p:nvSpPr>
        <p:spPr bwMode="auto">
          <a:xfrm>
            <a:off x="8178539" y="618312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4" name="Line 22"/>
          <p:cNvSpPr>
            <a:spLocks noChangeShapeType="1"/>
          </p:cNvSpPr>
          <p:nvPr/>
        </p:nvSpPr>
        <p:spPr bwMode="auto">
          <a:xfrm>
            <a:off x="7721339" y="618312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5" name="Rectangle 23"/>
          <p:cNvSpPr>
            <a:spLocks noChangeArrowheads="1"/>
          </p:cNvSpPr>
          <p:nvPr/>
        </p:nvSpPr>
        <p:spPr bwMode="auto">
          <a:xfrm>
            <a:off x="1320539" y="5878327"/>
            <a:ext cx="5334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76" name="Line 24"/>
          <p:cNvSpPr>
            <a:spLocks noChangeShapeType="1"/>
          </p:cNvSpPr>
          <p:nvPr/>
        </p:nvSpPr>
        <p:spPr bwMode="auto">
          <a:xfrm>
            <a:off x="8140439" y="6259327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7" name="Line 25"/>
          <p:cNvSpPr>
            <a:spLocks noChangeShapeType="1"/>
          </p:cNvSpPr>
          <p:nvPr/>
        </p:nvSpPr>
        <p:spPr bwMode="auto">
          <a:xfrm>
            <a:off x="3606539" y="5649727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none" w="med" len="med"/>
          </a:ln>
        </p:spPr>
        <p:txBody>
          <a:bodyPr wrap="none" lIns="92075" tIns="46038" rIns="92075" bIns="46038" anchor="ctr"/>
          <a:lstStyle/>
          <a:p>
            <a:endParaRPr lang="ko-KR" altLang="en-US"/>
          </a:p>
        </p:txBody>
      </p:sp>
      <p:sp>
        <p:nvSpPr>
          <p:cNvPr id="78" name="Line 26"/>
          <p:cNvSpPr>
            <a:spLocks noChangeShapeType="1"/>
          </p:cNvSpPr>
          <p:nvPr/>
        </p:nvSpPr>
        <p:spPr bwMode="auto">
          <a:xfrm>
            <a:off x="8178539" y="5649727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none" w="med" len="med"/>
          </a:ln>
        </p:spPr>
        <p:txBody>
          <a:bodyPr wrap="none" lIns="92075" tIns="46038" rIns="92075" bIns="46038" anchor="ctr"/>
          <a:lstStyle/>
          <a:p>
            <a:endParaRPr lang="ko-KR" altLang="en-US"/>
          </a:p>
        </p:txBody>
      </p:sp>
      <p:sp>
        <p:nvSpPr>
          <p:cNvPr id="79" name="Line 27"/>
          <p:cNvSpPr>
            <a:spLocks noChangeShapeType="1"/>
          </p:cNvSpPr>
          <p:nvPr/>
        </p:nvSpPr>
        <p:spPr bwMode="auto">
          <a:xfrm>
            <a:off x="5892539" y="5649727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none" w="med" len="med"/>
          </a:ln>
        </p:spPr>
        <p:txBody>
          <a:bodyPr wrap="none" lIns="92075" tIns="46038" rIns="92075" bIns="46038" anchor="ctr"/>
          <a:lstStyle/>
          <a:p>
            <a:endParaRPr lang="ko-KR" altLang="en-US"/>
          </a:p>
        </p:txBody>
      </p:sp>
      <p:sp>
        <p:nvSpPr>
          <p:cNvPr id="80" name="Line 28"/>
          <p:cNvSpPr>
            <a:spLocks noChangeShapeType="1"/>
          </p:cNvSpPr>
          <p:nvPr/>
        </p:nvSpPr>
        <p:spPr bwMode="auto">
          <a:xfrm>
            <a:off x="3169555" y="5649727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/>
          </a:p>
        </p:txBody>
      </p:sp>
      <p:sp>
        <p:nvSpPr>
          <p:cNvPr id="81" name="Text Box 31"/>
          <p:cNvSpPr txBox="1">
            <a:spLocks noChangeArrowheads="1"/>
          </p:cNvSpPr>
          <p:nvPr/>
        </p:nvSpPr>
        <p:spPr bwMode="auto">
          <a:xfrm>
            <a:off x="3454139" y="6259327"/>
            <a:ext cx="302968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 sz="1800">
                <a:latin typeface="+mn-lt"/>
                <a:ea typeface="굴림" charset="-127"/>
                <a:cs typeface="Arial" charset="0"/>
              </a:rPr>
              <a:t>5</a:t>
            </a:r>
          </a:p>
        </p:txBody>
      </p:sp>
      <p:sp>
        <p:nvSpPr>
          <p:cNvPr id="82" name="Text Box 33"/>
          <p:cNvSpPr txBox="1">
            <a:spLocks noChangeArrowheads="1"/>
          </p:cNvSpPr>
          <p:nvPr/>
        </p:nvSpPr>
        <p:spPr bwMode="auto">
          <a:xfrm>
            <a:off x="5617827" y="6259327"/>
            <a:ext cx="601960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r>
              <a:rPr lang="en-US" altLang="ko-KR" sz="1800" dirty="0">
                <a:latin typeface="+mn-lt"/>
                <a:ea typeface="굴림" charset="-127"/>
                <a:cs typeface="Arial" charset="0"/>
              </a:rPr>
              <a:t>10</a:t>
            </a:r>
          </a:p>
        </p:txBody>
      </p:sp>
      <p:sp>
        <p:nvSpPr>
          <p:cNvPr id="83" name="Text Box 34"/>
          <p:cNvSpPr txBox="1">
            <a:spLocks noChangeArrowheads="1"/>
          </p:cNvSpPr>
          <p:nvPr/>
        </p:nvSpPr>
        <p:spPr bwMode="auto">
          <a:xfrm>
            <a:off x="7949939" y="6259327"/>
            <a:ext cx="419987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 sz="1800">
                <a:latin typeface="+mn-lt"/>
                <a:ea typeface="굴림" charset="-127"/>
                <a:cs typeface="Arial" charset="0"/>
              </a:rPr>
              <a:t>15</a:t>
            </a:r>
          </a:p>
        </p:txBody>
      </p:sp>
      <p:sp>
        <p:nvSpPr>
          <p:cNvPr id="84" name="Text Box 36"/>
          <p:cNvSpPr txBox="1">
            <a:spLocks noChangeArrowheads="1"/>
          </p:cNvSpPr>
          <p:nvPr/>
        </p:nvSpPr>
        <p:spPr bwMode="auto">
          <a:xfrm>
            <a:off x="1168139" y="6259327"/>
            <a:ext cx="302968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r>
              <a:rPr lang="en-US" altLang="ko-KR" sz="1800" dirty="0">
                <a:latin typeface="+mn-lt"/>
                <a:ea typeface="굴림" charset="-127"/>
                <a:cs typeface="Arial" charset="0"/>
              </a:rPr>
              <a:t>0</a:t>
            </a:r>
          </a:p>
        </p:txBody>
      </p:sp>
      <p:sp>
        <p:nvSpPr>
          <p:cNvPr id="85" name="Line 25"/>
          <p:cNvSpPr>
            <a:spLocks noChangeShapeType="1"/>
          </p:cNvSpPr>
          <p:nvPr/>
        </p:nvSpPr>
        <p:spPr bwMode="auto">
          <a:xfrm>
            <a:off x="1336414" y="5649727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none" w="med" len="med"/>
          </a:ln>
        </p:spPr>
        <p:txBody>
          <a:bodyPr wrap="none" lIns="92075" tIns="46038" rIns="92075" bIns="46038" anchor="ctr"/>
          <a:lstStyle/>
          <a:p>
            <a:endParaRPr lang="ko-KR" altLang="en-US"/>
          </a:p>
        </p:txBody>
      </p:sp>
      <p:sp>
        <p:nvSpPr>
          <p:cNvPr id="86" name="Line 28"/>
          <p:cNvSpPr>
            <a:spLocks noChangeShapeType="1"/>
          </p:cNvSpPr>
          <p:nvPr/>
        </p:nvSpPr>
        <p:spPr bwMode="auto">
          <a:xfrm>
            <a:off x="5415658" y="5649727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/>
          </a:p>
        </p:txBody>
      </p:sp>
      <p:sp>
        <p:nvSpPr>
          <p:cNvPr id="87" name="Line 28"/>
          <p:cNvSpPr>
            <a:spLocks noChangeShapeType="1"/>
          </p:cNvSpPr>
          <p:nvPr/>
        </p:nvSpPr>
        <p:spPr bwMode="auto">
          <a:xfrm>
            <a:off x="7722647" y="5681683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15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70103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7" fill="hold" display="0">
                  <p:stCondLst>
                    <p:cond delay="indefinite"/>
                  </p:stCondLst>
                </p:cTn>
                <p:tgtEl>
                  <p:spTgt spid="55"/>
                </p:tgtEl>
              </p:cMediaNode>
            </p:video>
          </p:childTnLst>
        </p:cTn>
      </p:par>
    </p:tnLst>
    <p:bldLst>
      <p:bldP spid="54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/>
      <p:bldP spid="82" grpId="0"/>
      <p:bldP spid="83" grpId="0"/>
      <p:bldP spid="84" grpId="0"/>
      <p:bldP spid="85" grpId="0" animBg="1"/>
      <p:bldP spid="86" grpId="0" animBg="1"/>
      <p:bldP spid="8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Scheduling algorithm &amp; </a:t>
            </a:r>
            <a:r>
              <a:rPr lang="en-US" altLang="ko-KR" dirty="0" err="1"/>
              <a:t>Schedulability</a:t>
            </a:r>
            <a:r>
              <a:rPr lang="en-US" altLang="ko-KR" dirty="0"/>
              <a:t> analysis</a:t>
            </a:r>
            <a:endParaRPr lang="ko-KR" altLang="en-US" dirty="0"/>
          </a:p>
        </p:txBody>
      </p:sp>
      <p:sp>
        <p:nvSpPr>
          <p:cNvPr id="29" name="Rectangle 24"/>
          <p:cNvSpPr>
            <a:spLocks noChangeArrowheads="1"/>
          </p:cNvSpPr>
          <p:nvPr/>
        </p:nvSpPr>
        <p:spPr bwMode="auto">
          <a:xfrm>
            <a:off x="6158608" y="1463131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0" lang="ko-KR" altLang="en-US" sz="1600" b="0">
              <a:solidFill>
                <a:schemeClr val="bg2"/>
              </a:solidFill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30" name="Rectangle 24"/>
          <p:cNvSpPr>
            <a:spLocks noChangeArrowheads="1"/>
          </p:cNvSpPr>
          <p:nvPr/>
        </p:nvSpPr>
        <p:spPr bwMode="auto">
          <a:xfrm>
            <a:off x="4798314" y="1467894"/>
            <a:ext cx="423863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0" lang="ko-KR" altLang="en-US" sz="1600" b="0">
              <a:solidFill>
                <a:schemeClr val="bg2"/>
              </a:solidFill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5228333" y="2370067"/>
            <a:ext cx="468312" cy="381000"/>
          </a:xfrm>
          <a:prstGeom prst="rect">
            <a:avLst/>
          </a:prstGeom>
          <a:solidFill>
            <a:srgbClr val="0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0" lang="ko-KR" altLang="en-US" sz="1600" b="0">
              <a:solidFill>
                <a:schemeClr val="bg2"/>
              </a:solidFill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>
            <a:off x="3402708" y="1844131"/>
            <a:ext cx="457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33" name="Line 8"/>
          <p:cNvSpPr>
            <a:spLocks noChangeShapeType="1"/>
          </p:cNvSpPr>
          <p:nvPr/>
        </p:nvSpPr>
        <p:spPr bwMode="auto">
          <a:xfrm>
            <a:off x="3402708" y="176793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Line 9"/>
          <p:cNvSpPr>
            <a:spLocks noChangeShapeType="1"/>
          </p:cNvSpPr>
          <p:nvPr/>
        </p:nvSpPr>
        <p:spPr bwMode="auto">
          <a:xfrm>
            <a:off x="4317108" y="176793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Line 10"/>
          <p:cNvSpPr>
            <a:spLocks noChangeShapeType="1"/>
          </p:cNvSpPr>
          <p:nvPr/>
        </p:nvSpPr>
        <p:spPr bwMode="auto">
          <a:xfrm>
            <a:off x="4774308" y="176793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36" name="Line 11"/>
          <p:cNvSpPr>
            <a:spLocks noChangeShapeType="1"/>
          </p:cNvSpPr>
          <p:nvPr/>
        </p:nvSpPr>
        <p:spPr bwMode="auto">
          <a:xfrm>
            <a:off x="5231508" y="176793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Line 12"/>
          <p:cNvSpPr>
            <a:spLocks noChangeShapeType="1"/>
          </p:cNvSpPr>
          <p:nvPr/>
        </p:nvSpPr>
        <p:spPr bwMode="auto">
          <a:xfrm>
            <a:off x="3859908" y="176793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38" name="Line 13"/>
          <p:cNvSpPr>
            <a:spLocks noChangeShapeType="1"/>
          </p:cNvSpPr>
          <p:nvPr/>
        </p:nvSpPr>
        <p:spPr bwMode="auto">
          <a:xfrm>
            <a:off x="6145908" y="176793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>
            <a:off x="6603108" y="176793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Line 15"/>
          <p:cNvSpPr>
            <a:spLocks noChangeShapeType="1"/>
          </p:cNvSpPr>
          <p:nvPr/>
        </p:nvSpPr>
        <p:spPr bwMode="auto">
          <a:xfrm>
            <a:off x="5688708" y="176793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>
            <a:off x="7517508" y="176793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Line 17"/>
          <p:cNvSpPr>
            <a:spLocks noChangeShapeType="1"/>
          </p:cNvSpPr>
          <p:nvPr/>
        </p:nvSpPr>
        <p:spPr bwMode="auto">
          <a:xfrm>
            <a:off x="7060308" y="176793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43" name="Line 19"/>
          <p:cNvSpPr>
            <a:spLocks noChangeShapeType="1"/>
          </p:cNvSpPr>
          <p:nvPr/>
        </p:nvSpPr>
        <p:spPr bwMode="auto">
          <a:xfrm>
            <a:off x="7974708" y="176793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Rectangle 24"/>
          <p:cNvSpPr>
            <a:spLocks noChangeArrowheads="1"/>
          </p:cNvSpPr>
          <p:nvPr/>
        </p:nvSpPr>
        <p:spPr bwMode="auto">
          <a:xfrm>
            <a:off x="3402708" y="1463131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0" lang="ko-KR" altLang="en-US" sz="1600" b="0">
              <a:solidFill>
                <a:schemeClr val="bg2"/>
              </a:solidFill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4787008" y="1267869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46" name="Line 49"/>
          <p:cNvSpPr>
            <a:spLocks noChangeShapeType="1"/>
          </p:cNvSpPr>
          <p:nvPr/>
        </p:nvSpPr>
        <p:spPr bwMode="auto">
          <a:xfrm>
            <a:off x="3402708" y="2751067"/>
            <a:ext cx="457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47" name="Line 50"/>
          <p:cNvSpPr>
            <a:spLocks noChangeShapeType="1"/>
          </p:cNvSpPr>
          <p:nvPr/>
        </p:nvSpPr>
        <p:spPr bwMode="auto">
          <a:xfrm>
            <a:off x="3402708" y="267486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48" name="Line 51"/>
          <p:cNvSpPr>
            <a:spLocks noChangeShapeType="1"/>
          </p:cNvSpPr>
          <p:nvPr/>
        </p:nvSpPr>
        <p:spPr bwMode="auto">
          <a:xfrm>
            <a:off x="4317108" y="267486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49" name="Line 52"/>
          <p:cNvSpPr>
            <a:spLocks noChangeShapeType="1"/>
          </p:cNvSpPr>
          <p:nvPr/>
        </p:nvSpPr>
        <p:spPr bwMode="auto">
          <a:xfrm>
            <a:off x="4774308" y="267486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50" name="Line 53"/>
          <p:cNvSpPr>
            <a:spLocks noChangeShapeType="1"/>
          </p:cNvSpPr>
          <p:nvPr/>
        </p:nvSpPr>
        <p:spPr bwMode="auto">
          <a:xfrm>
            <a:off x="5231508" y="267486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51" name="Line 54"/>
          <p:cNvSpPr>
            <a:spLocks noChangeShapeType="1"/>
          </p:cNvSpPr>
          <p:nvPr/>
        </p:nvSpPr>
        <p:spPr bwMode="auto">
          <a:xfrm>
            <a:off x="3859908" y="267486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52" name="Line 55"/>
          <p:cNvSpPr>
            <a:spLocks noChangeShapeType="1"/>
          </p:cNvSpPr>
          <p:nvPr/>
        </p:nvSpPr>
        <p:spPr bwMode="auto">
          <a:xfrm>
            <a:off x="6145908" y="267486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53" name="Line 56"/>
          <p:cNvSpPr>
            <a:spLocks noChangeShapeType="1"/>
          </p:cNvSpPr>
          <p:nvPr/>
        </p:nvSpPr>
        <p:spPr bwMode="auto">
          <a:xfrm>
            <a:off x="6603108" y="267486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5688708" y="267486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Line 58"/>
          <p:cNvSpPr>
            <a:spLocks noChangeShapeType="1"/>
          </p:cNvSpPr>
          <p:nvPr/>
        </p:nvSpPr>
        <p:spPr bwMode="auto">
          <a:xfrm>
            <a:off x="7517508" y="267486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56" name="Line 59"/>
          <p:cNvSpPr>
            <a:spLocks noChangeShapeType="1"/>
          </p:cNvSpPr>
          <p:nvPr/>
        </p:nvSpPr>
        <p:spPr bwMode="auto">
          <a:xfrm>
            <a:off x="7060308" y="267486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57" name="Line 61"/>
          <p:cNvSpPr>
            <a:spLocks noChangeShapeType="1"/>
          </p:cNvSpPr>
          <p:nvPr/>
        </p:nvSpPr>
        <p:spPr bwMode="auto">
          <a:xfrm>
            <a:off x="7974708" y="2674867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Line 68"/>
          <p:cNvSpPr>
            <a:spLocks noChangeShapeType="1"/>
          </p:cNvSpPr>
          <p:nvPr/>
        </p:nvSpPr>
        <p:spPr bwMode="auto">
          <a:xfrm>
            <a:off x="6603108" y="2141467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59" name="Line 73"/>
          <p:cNvSpPr>
            <a:spLocks noChangeShapeType="1"/>
          </p:cNvSpPr>
          <p:nvPr/>
        </p:nvSpPr>
        <p:spPr bwMode="auto">
          <a:xfrm>
            <a:off x="3402708" y="1234531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60" name="Line 75"/>
          <p:cNvSpPr>
            <a:spLocks noChangeShapeType="1"/>
          </p:cNvSpPr>
          <p:nvPr/>
        </p:nvSpPr>
        <p:spPr bwMode="auto">
          <a:xfrm>
            <a:off x="3402708" y="2141467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62" name="Text Box 80"/>
          <p:cNvSpPr txBox="1">
            <a:spLocks noChangeArrowheads="1"/>
          </p:cNvSpPr>
          <p:nvPr/>
        </p:nvSpPr>
        <p:spPr bwMode="auto">
          <a:xfrm>
            <a:off x="5507930" y="2729235"/>
            <a:ext cx="3000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latinLnBrk="1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600" b="0" dirty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63" name="Text Box 81"/>
          <p:cNvSpPr txBox="1">
            <a:spLocks noChangeArrowheads="1"/>
          </p:cNvSpPr>
          <p:nvPr/>
        </p:nvSpPr>
        <p:spPr bwMode="auto">
          <a:xfrm>
            <a:off x="5496987" y="3956256"/>
            <a:ext cx="1857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latinLnBrk="1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0" lang="en-US" altLang="ko-KR" sz="1600" b="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grpSp>
        <p:nvGrpSpPr>
          <p:cNvPr id="65" name="그룹 1"/>
          <p:cNvGrpSpPr>
            <a:grpSpLocks/>
          </p:cNvGrpSpPr>
          <p:nvPr/>
        </p:nvGrpSpPr>
        <p:grpSpPr bwMode="auto">
          <a:xfrm>
            <a:off x="1775520" y="1556792"/>
            <a:ext cx="1549622" cy="339196"/>
            <a:chOff x="784226" y="3356992"/>
            <a:chExt cx="1549771" cy="339276"/>
          </a:xfrm>
        </p:grpSpPr>
        <p:sp>
          <p:nvSpPr>
            <p:cNvPr id="66" name="Text Box 47"/>
            <p:cNvSpPr txBox="1">
              <a:spLocks noChangeArrowheads="1"/>
            </p:cNvSpPr>
            <p:nvPr/>
          </p:nvSpPr>
          <p:spPr bwMode="auto">
            <a:xfrm>
              <a:off x="1607767" y="3356992"/>
              <a:ext cx="726230" cy="339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lnSpc>
                  <a:spcPct val="110000"/>
                </a:lnSpc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 latinLnBrk="1">
                <a:lnSpc>
                  <a:spcPct val="110000"/>
                </a:lnSpc>
                <a:spcBef>
                  <a:spcPct val="20000"/>
                </a:spcBef>
                <a:buClr>
                  <a:srgbClr val="FF0000"/>
                </a:buClr>
                <a:buSzPct val="80000"/>
                <a:buFont typeface="Wingdings" panose="05000000000000000000" pitchFamily="2" charset="2"/>
                <a:buBlip>
                  <a:blip r:embed="rId3"/>
                </a:buBlip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 latinLnBrk="1">
                <a:lnSpc>
                  <a:spcPct val="110000"/>
                </a:lnSpc>
                <a:spcBef>
                  <a:spcPct val="20000"/>
                </a:spcBef>
                <a:buClr>
                  <a:srgbClr val="EFEF75"/>
                </a:buClr>
                <a:buSzPct val="80000"/>
                <a:buFont typeface="Wingdings" panose="05000000000000000000" pitchFamily="2" charset="2"/>
                <a:buBlip>
                  <a:blip r:embed="rId4"/>
                </a:buBlip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 latinLnBrk="1">
                <a:lnSpc>
                  <a:spcPct val="110000"/>
                </a:lnSpc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Blip>
                  <a:blip r:embed="rId5"/>
                </a:buBlip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 latinLnBrk="1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ü"/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anose="05000000000000000000" pitchFamily="2" charset="2"/>
                <a:buChar char="ü"/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anose="05000000000000000000" pitchFamily="2" charset="2"/>
                <a:buChar char="ü"/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anose="05000000000000000000" pitchFamily="2" charset="2"/>
                <a:buChar char="ü"/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anose="05000000000000000000" pitchFamily="2" charset="2"/>
                <a:buChar char="ü"/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1600" b="0">
                  <a:latin typeface="Calibri" panose="020F0502020204030204" pitchFamily="34" charset="0"/>
                  <a:ea typeface="Arial Unicode MS" panose="020B0604020202020204" pitchFamily="50" charset="-127"/>
                  <a:cs typeface="Calibri" panose="020F0502020204030204" pitchFamily="34" charset="0"/>
                </a:rPr>
                <a:t>(3,1,3)</a:t>
              </a:r>
            </a:p>
          </p:txBody>
        </p:sp>
        <p:sp>
          <p:nvSpPr>
            <p:cNvPr id="67" name="Text Box 87"/>
            <p:cNvSpPr txBox="1">
              <a:spLocks noChangeArrowheads="1"/>
            </p:cNvSpPr>
            <p:nvPr/>
          </p:nvSpPr>
          <p:spPr bwMode="auto">
            <a:xfrm>
              <a:off x="784226" y="3356992"/>
              <a:ext cx="887378" cy="339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latinLnBrk="1">
                <a:lnSpc>
                  <a:spcPct val="110000"/>
                </a:lnSpc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 latinLnBrk="1">
                <a:lnSpc>
                  <a:spcPct val="110000"/>
                </a:lnSpc>
                <a:spcBef>
                  <a:spcPct val="20000"/>
                </a:spcBef>
                <a:buClr>
                  <a:srgbClr val="FF0000"/>
                </a:buClr>
                <a:buSzPct val="80000"/>
                <a:buFont typeface="Wingdings" panose="05000000000000000000" pitchFamily="2" charset="2"/>
                <a:buBlip>
                  <a:blip r:embed="rId3"/>
                </a:buBlip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 latinLnBrk="1">
                <a:lnSpc>
                  <a:spcPct val="110000"/>
                </a:lnSpc>
                <a:spcBef>
                  <a:spcPct val="20000"/>
                </a:spcBef>
                <a:buClr>
                  <a:srgbClr val="EFEF75"/>
                </a:buClr>
                <a:buSzPct val="80000"/>
                <a:buFont typeface="Wingdings" panose="05000000000000000000" pitchFamily="2" charset="2"/>
                <a:buBlip>
                  <a:blip r:embed="rId4"/>
                </a:buBlip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 latinLnBrk="1">
                <a:lnSpc>
                  <a:spcPct val="110000"/>
                </a:lnSpc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Blip>
                  <a:blip r:embed="rId5"/>
                </a:buBlip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 latinLnBrk="1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ü"/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anose="05000000000000000000" pitchFamily="2" charset="2"/>
                <a:buChar char="ü"/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anose="05000000000000000000" pitchFamily="2" charset="2"/>
                <a:buChar char="ü"/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anose="05000000000000000000" pitchFamily="2" charset="2"/>
                <a:buChar char="ü"/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anose="05000000000000000000" pitchFamily="2" charset="2"/>
                <a:buChar char="ü"/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1600" b="0" dirty="0">
                  <a:latin typeface="Calibri" panose="020F0502020204030204" pitchFamily="34" charset="0"/>
                  <a:ea typeface="Arial Unicode MS" panose="020B0604020202020204" pitchFamily="50" charset="-127"/>
                  <a:cs typeface="Calibri" panose="020F0502020204030204" pitchFamily="34" charset="0"/>
                </a:rPr>
                <a:t>Task</a:t>
              </a:r>
              <a:r>
                <a:rPr kumimoji="0" lang="en-US" altLang="ko-KR" sz="1600" b="0" baseline="-25000" dirty="0">
                  <a:latin typeface="Calibri" panose="020F0502020204030204" pitchFamily="34" charset="0"/>
                  <a:ea typeface="Arial Unicode MS" panose="020B0604020202020204" pitchFamily="50" charset="-127"/>
                  <a:cs typeface="Calibri" panose="020F0502020204030204" pitchFamily="34" charset="0"/>
                </a:rPr>
                <a:t>1</a:t>
              </a:r>
            </a:p>
          </p:txBody>
        </p:sp>
      </p:grpSp>
      <p:grpSp>
        <p:nvGrpSpPr>
          <p:cNvPr id="68" name="그룹 2"/>
          <p:cNvGrpSpPr>
            <a:grpSpLocks/>
          </p:cNvGrpSpPr>
          <p:nvPr/>
        </p:nvGrpSpPr>
        <p:grpSpPr bwMode="auto">
          <a:xfrm>
            <a:off x="1959597" y="2520877"/>
            <a:ext cx="1384522" cy="339196"/>
            <a:chOff x="967775" y="4586288"/>
            <a:chExt cx="1384415" cy="339276"/>
          </a:xfrm>
        </p:grpSpPr>
        <p:sp>
          <p:nvSpPr>
            <p:cNvPr id="69" name="Text Box 69"/>
            <p:cNvSpPr txBox="1">
              <a:spLocks noChangeArrowheads="1"/>
            </p:cNvSpPr>
            <p:nvPr/>
          </p:nvSpPr>
          <p:spPr bwMode="auto">
            <a:xfrm>
              <a:off x="1626086" y="4586288"/>
              <a:ext cx="726104" cy="339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lnSpc>
                  <a:spcPct val="110000"/>
                </a:lnSpc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 latinLnBrk="1">
                <a:lnSpc>
                  <a:spcPct val="110000"/>
                </a:lnSpc>
                <a:spcBef>
                  <a:spcPct val="20000"/>
                </a:spcBef>
                <a:buClr>
                  <a:srgbClr val="FF0000"/>
                </a:buClr>
                <a:buSzPct val="80000"/>
                <a:buFont typeface="Wingdings" panose="05000000000000000000" pitchFamily="2" charset="2"/>
                <a:buBlip>
                  <a:blip r:embed="rId3"/>
                </a:buBlip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 latinLnBrk="1">
                <a:lnSpc>
                  <a:spcPct val="110000"/>
                </a:lnSpc>
                <a:spcBef>
                  <a:spcPct val="20000"/>
                </a:spcBef>
                <a:buClr>
                  <a:srgbClr val="EFEF75"/>
                </a:buClr>
                <a:buSzPct val="80000"/>
                <a:buFont typeface="Wingdings" panose="05000000000000000000" pitchFamily="2" charset="2"/>
                <a:buBlip>
                  <a:blip r:embed="rId4"/>
                </a:buBlip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 latinLnBrk="1">
                <a:lnSpc>
                  <a:spcPct val="110000"/>
                </a:lnSpc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Blip>
                  <a:blip r:embed="rId5"/>
                </a:buBlip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 latinLnBrk="1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ü"/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anose="05000000000000000000" pitchFamily="2" charset="2"/>
                <a:buChar char="ü"/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anose="05000000000000000000" pitchFamily="2" charset="2"/>
                <a:buChar char="ü"/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anose="05000000000000000000" pitchFamily="2" charset="2"/>
                <a:buChar char="ü"/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anose="05000000000000000000" pitchFamily="2" charset="2"/>
                <a:buChar char="ü"/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1600" b="0" dirty="0">
                  <a:latin typeface="Calibri" panose="020F0502020204030204" pitchFamily="34" charset="0"/>
                  <a:ea typeface="Arial Unicode MS" panose="020B0604020202020204" pitchFamily="50" charset="-127"/>
                  <a:cs typeface="Calibri" panose="020F0502020204030204" pitchFamily="34" charset="0"/>
                </a:rPr>
                <a:t>(7,3,7)</a:t>
              </a:r>
            </a:p>
          </p:txBody>
        </p:sp>
        <p:sp>
          <p:nvSpPr>
            <p:cNvPr id="70" name="Text Box 89"/>
            <p:cNvSpPr txBox="1">
              <a:spLocks noChangeArrowheads="1"/>
            </p:cNvSpPr>
            <p:nvPr/>
          </p:nvSpPr>
          <p:spPr bwMode="auto">
            <a:xfrm>
              <a:off x="967775" y="4586288"/>
              <a:ext cx="609094" cy="339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lnSpc>
                  <a:spcPct val="110000"/>
                </a:lnSpc>
                <a:spcBef>
                  <a:spcPct val="20000"/>
                </a:spcBef>
                <a:buClr>
                  <a:srgbClr val="00CC00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kumimoji="1" sz="2000" b="1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1pPr>
              <a:lvl2pPr marL="742950" indent="-285750" latinLnBrk="1">
                <a:lnSpc>
                  <a:spcPct val="110000"/>
                </a:lnSpc>
                <a:spcBef>
                  <a:spcPct val="20000"/>
                </a:spcBef>
                <a:buClr>
                  <a:srgbClr val="FF0000"/>
                </a:buClr>
                <a:buSzPct val="80000"/>
                <a:buFont typeface="Wingdings" panose="05000000000000000000" pitchFamily="2" charset="2"/>
                <a:buBlip>
                  <a:blip r:embed="rId3"/>
                </a:buBlip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2pPr>
              <a:lvl3pPr marL="1143000" indent="-228600" latinLnBrk="1">
                <a:lnSpc>
                  <a:spcPct val="110000"/>
                </a:lnSpc>
                <a:spcBef>
                  <a:spcPct val="20000"/>
                </a:spcBef>
                <a:buClr>
                  <a:srgbClr val="EFEF75"/>
                </a:buClr>
                <a:buSzPct val="80000"/>
                <a:buFont typeface="Wingdings" panose="05000000000000000000" pitchFamily="2" charset="2"/>
                <a:buBlip>
                  <a:blip r:embed="rId4"/>
                </a:buBlip>
                <a:defRPr kumimoji="1" sz="16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3pPr>
              <a:lvl4pPr marL="1600200" indent="-228600" latinLnBrk="1">
                <a:lnSpc>
                  <a:spcPct val="110000"/>
                </a:lnSpc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anose="05000000000000000000" pitchFamily="2" charset="2"/>
                <a:buBlip>
                  <a:blip r:embed="rId5"/>
                </a:buBlip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defRPr>
              </a:lvl4pPr>
              <a:lvl5pPr marL="2057400" indent="-228600" latinLnBrk="1">
                <a:lnSpc>
                  <a:spcPct val="110000"/>
                </a:lnSpc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" panose="05000000000000000000" pitchFamily="2" charset="2"/>
                <a:buChar char="ü"/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anose="05000000000000000000" pitchFamily="2" charset="2"/>
                <a:buChar char="ü"/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anose="05000000000000000000" pitchFamily="2" charset="2"/>
                <a:buChar char="ü"/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anose="05000000000000000000" pitchFamily="2" charset="2"/>
                <a:buChar char="ü"/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Font typeface="Wingdings" panose="05000000000000000000" pitchFamily="2" charset="2"/>
                <a:buChar char="ü"/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1600" b="0" dirty="0">
                  <a:latin typeface="Calibri" panose="020F0502020204030204" pitchFamily="34" charset="0"/>
                  <a:ea typeface="Arial Unicode MS" panose="020B0604020202020204" pitchFamily="50" charset="-127"/>
                  <a:cs typeface="Calibri" panose="020F0502020204030204" pitchFamily="34" charset="0"/>
                </a:rPr>
                <a:t>Task</a:t>
              </a:r>
              <a:r>
                <a:rPr kumimoji="0" lang="en-US" altLang="ko-KR" sz="1600" b="0" baseline="-25000" dirty="0">
                  <a:latin typeface="Calibri" panose="020F0502020204030204" pitchFamily="34" charset="0"/>
                  <a:ea typeface="Arial Unicode MS" panose="020B0604020202020204" pitchFamily="50" charset="-127"/>
                  <a:cs typeface="Calibri" panose="020F0502020204030204" pitchFamily="34" charset="0"/>
                </a:rPr>
                <a:t>2</a:t>
              </a:r>
            </a:p>
          </p:txBody>
        </p:sp>
      </p:grpSp>
      <p:sp>
        <p:nvSpPr>
          <p:cNvPr id="71" name="Text Box 80"/>
          <p:cNvSpPr txBox="1">
            <a:spLocks noChangeArrowheads="1"/>
          </p:cNvSpPr>
          <p:nvPr/>
        </p:nvSpPr>
        <p:spPr bwMode="auto">
          <a:xfrm>
            <a:off x="4656177" y="1863181"/>
            <a:ext cx="299762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latinLnBrk="1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600" b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72" name="Text Box 82"/>
          <p:cNvSpPr txBox="1">
            <a:spLocks noChangeArrowheads="1"/>
          </p:cNvSpPr>
          <p:nvPr/>
        </p:nvSpPr>
        <p:spPr bwMode="auto">
          <a:xfrm>
            <a:off x="5996027" y="1844824"/>
            <a:ext cx="299762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latinLnBrk="1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600" b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73" name="Line 45"/>
          <p:cNvSpPr>
            <a:spLocks noChangeShapeType="1"/>
          </p:cNvSpPr>
          <p:nvPr/>
        </p:nvSpPr>
        <p:spPr bwMode="auto">
          <a:xfrm>
            <a:off x="6145908" y="1234531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075" tIns="46038" rIns="92075" bIns="46038" anchor="ctr"/>
          <a:lstStyle/>
          <a:p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cxnSp>
        <p:nvCxnSpPr>
          <p:cNvPr id="74" name="직선 화살표 연결선 2"/>
          <p:cNvCxnSpPr>
            <a:cxnSpLocks noChangeShapeType="1"/>
          </p:cNvCxnSpPr>
          <p:nvPr/>
        </p:nvCxnSpPr>
        <p:spPr bwMode="auto">
          <a:xfrm flipV="1">
            <a:off x="3186808" y="2751067"/>
            <a:ext cx="215900" cy="288925"/>
          </a:xfrm>
          <a:prstGeom prst="straightConnector1">
            <a:avLst/>
          </a:prstGeom>
          <a:noFill/>
          <a:ln w="9525" algn="ctr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5" name="직선 화살표 연결선 49"/>
          <p:cNvCxnSpPr>
            <a:cxnSpLocks noChangeShapeType="1"/>
          </p:cNvCxnSpPr>
          <p:nvPr/>
        </p:nvCxnSpPr>
        <p:spPr bwMode="auto">
          <a:xfrm flipH="1" flipV="1">
            <a:off x="5699820" y="2751067"/>
            <a:ext cx="173038" cy="350838"/>
          </a:xfrm>
          <a:prstGeom prst="straightConnector1">
            <a:avLst/>
          </a:prstGeom>
          <a:noFill/>
          <a:ln w="9525" algn="ctr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직선 화살표 연결선 51"/>
          <p:cNvCxnSpPr>
            <a:cxnSpLocks noChangeShapeType="1"/>
          </p:cNvCxnSpPr>
          <p:nvPr/>
        </p:nvCxnSpPr>
        <p:spPr bwMode="auto">
          <a:xfrm flipH="1" flipV="1">
            <a:off x="6603108" y="2751067"/>
            <a:ext cx="184150" cy="288925"/>
          </a:xfrm>
          <a:prstGeom prst="straightConnector1">
            <a:avLst/>
          </a:prstGeom>
          <a:noFill/>
          <a:ln w="9525" algn="ctr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TextBox 52"/>
          <p:cNvSpPr txBox="1">
            <a:spLocks noChangeArrowheads="1"/>
          </p:cNvSpPr>
          <p:nvPr/>
        </p:nvSpPr>
        <p:spPr bwMode="auto">
          <a:xfrm>
            <a:off x="2434333" y="2970142"/>
            <a:ext cx="16637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600" b="0" dirty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release time</a:t>
            </a:r>
            <a:endParaRPr kumimoji="0" lang="ko-KR" altLang="en-US" sz="1600" b="0" dirty="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78" name="TextBox 55"/>
          <p:cNvSpPr txBox="1">
            <a:spLocks noChangeArrowheads="1"/>
          </p:cNvSpPr>
          <p:nvPr/>
        </p:nvSpPr>
        <p:spPr bwMode="auto">
          <a:xfrm>
            <a:off x="4787008" y="3033642"/>
            <a:ext cx="16652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600" b="0" dirty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response time</a:t>
            </a:r>
            <a:endParaRPr kumimoji="0" lang="ko-KR" altLang="en-US" sz="1600" b="0" dirty="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80" name="Rectangle 2"/>
          <p:cNvSpPr>
            <a:spLocks noChangeArrowheads="1"/>
          </p:cNvSpPr>
          <p:nvPr/>
        </p:nvSpPr>
        <p:spPr bwMode="auto">
          <a:xfrm>
            <a:off x="3867845" y="2370067"/>
            <a:ext cx="904875" cy="381000"/>
          </a:xfrm>
          <a:prstGeom prst="rect">
            <a:avLst/>
          </a:prstGeom>
          <a:solidFill>
            <a:srgbClr val="008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0" lang="ko-KR" altLang="en-US" sz="1600" b="0">
              <a:solidFill>
                <a:schemeClr val="bg2"/>
              </a:solidFill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81" name="TextBox 5"/>
          <p:cNvSpPr txBox="1">
            <a:spLocks noChangeArrowheads="1"/>
          </p:cNvSpPr>
          <p:nvPr/>
        </p:nvSpPr>
        <p:spPr bwMode="auto">
          <a:xfrm>
            <a:off x="2621658" y="1310731"/>
            <a:ext cx="831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600" b="0" dirty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T,C,D</a:t>
            </a:r>
            <a:endParaRPr kumimoji="0" lang="ko-KR" altLang="en-US" sz="1600" b="0" dirty="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82" name="Text Box 80"/>
          <p:cNvSpPr txBox="1">
            <a:spLocks noChangeArrowheads="1"/>
          </p:cNvSpPr>
          <p:nvPr/>
        </p:nvSpPr>
        <p:spPr bwMode="auto">
          <a:xfrm>
            <a:off x="3265527" y="1861594"/>
            <a:ext cx="299762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latinLnBrk="1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600" b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83" name="TextBox 61"/>
          <p:cNvSpPr txBox="1">
            <a:spLocks noChangeArrowheads="1"/>
          </p:cNvSpPr>
          <p:nvPr/>
        </p:nvSpPr>
        <p:spPr bwMode="auto">
          <a:xfrm>
            <a:off x="529333" y="1361531"/>
            <a:ext cx="1473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algn="ctr">
              <a:defRPr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algn="ctr">
              <a:defRPr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algn="ctr">
              <a:defRPr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algn="ctr">
              <a:defRPr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600" dirty="0">
                <a:solidFill>
                  <a:srgbClr val="0070C0"/>
                </a:solidFill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higher priority on RM</a:t>
            </a:r>
            <a:endParaRPr lang="ko-KR" altLang="en-US" sz="1600" dirty="0">
              <a:solidFill>
                <a:srgbClr val="0070C0"/>
              </a:solidFill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cxnSp>
        <p:nvCxnSpPr>
          <p:cNvPr id="84" name="직선 화살표 연결선 49"/>
          <p:cNvCxnSpPr>
            <a:cxnSpLocks noChangeShapeType="1"/>
          </p:cNvCxnSpPr>
          <p:nvPr/>
        </p:nvCxnSpPr>
        <p:spPr bwMode="auto">
          <a:xfrm flipV="1">
            <a:off x="4438155" y="2756673"/>
            <a:ext cx="341709" cy="526207"/>
          </a:xfrm>
          <a:prstGeom prst="straightConnector1">
            <a:avLst/>
          </a:prstGeom>
          <a:noFill/>
          <a:ln w="9525" algn="ctr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" name="TextBox 55"/>
          <p:cNvSpPr txBox="1">
            <a:spLocks noChangeArrowheads="1"/>
          </p:cNvSpPr>
          <p:nvPr/>
        </p:nvSpPr>
        <p:spPr bwMode="auto">
          <a:xfrm>
            <a:off x="3678192" y="3234878"/>
            <a:ext cx="131043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600" b="0" dirty="0">
                <a:solidFill>
                  <a:srgbClr val="0070C0"/>
                </a:solidFill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preemption</a:t>
            </a:r>
            <a:endParaRPr kumimoji="0" lang="ko-KR" altLang="en-US" sz="1600" b="0" dirty="0">
              <a:solidFill>
                <a:srgbClr val="0070C0"/>
              </a:solidFill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216813" y="1447730"/>
            <a:ext cx="858124" cy="1835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79" name="TextBox 56"/>
          <p:cNvSpPr txBox="1">
            <a:spLocks noChangeArrowheads="1"/>
          </p:cNvSpPr>
          <p:nvPr/>
        </p:nvSpPr>
        <p:spPr bwMode="auto">
          <a:xfrm>
            <a:off x="6438008" y="2984410"/>
            <a:ext cx="16637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lnSpc>
                <a:spcPct val="11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600" b="0" dirty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deadline</a:t>
            </a:r>
            <a:endParaRPr kumimoji="0" lang="ko-KR" altLang="en-US" sz="1600" b="0" dirty="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5080827" y="4859304"/>
            <a:ext cx="2743993" cy="2559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cxnSp>
        <p:nvCxnSpPr>
          <p:cNvPr id="88" name="직선 화살표 연결선 87"/>
          <p:cNvCxnSpPr/>
          <p:nvPr/>
        </p:nvCxnSpPr>
        <p:spPr>
          <a:xfrm>
            <a:off x="8413803" y="4999263"/>
            <a:ext cx="6492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V="1">
            <a:off x="3613991" y="4700684"/>
            <a:ext cx="0" cy="578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flipV="1">
            <a:off x="5060805" y="4710014"/>
            <a:ext cx="0" cy="578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V="1">
            <a:off x="7818984" y="4710014"/>
            <a:ext cx="0" cy="578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613991" y="5094516"/>
            <a:ext cx="317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0</a:t>
            </a:r>
            <a:endParaRPr lang="ko-KR" altLang="en-US" sz="1600" dirty="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697715" y="5048515"/>
            <a:ext cx="658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time</a:t>
            </a:r>
            <a:endParaRPr lang="ko-KR" altLang="en-US" sz="1600" dirty="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cxnSp>
        <p:nvCxnSpPr>
          <p:cNvPr id="95" name="직선 화살표 연결선 94"/>
          <p:cNvCxnSpPr/>
          <p:nvPr/>
        </p:nvCxnSpPr>
        <p:spPr>
          <a:xfrm>
            <a:off x="7828310" y="4383443"/>
            <a:ext cx="0" cy="3079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450420" y="3763545"/>
            <a:ext cx="963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actual </a:t>
            </a:r>
          </a:p>
          <a:p>
            <a:r>
              <a:rPr lang="en-US" altLang="ko-KR" sz="1600" dirty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WCET</a:t>
            </a:r>
            <a:endParaRPr lang="ko-KR" altLang="en-US" sz="1600" dirty="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217212" y="4155765"/>
            <a:ext cx="1631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1.safe WCET 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estimation</a:t>
            </a:r>
            <a:endParaRPr lang="ko-KR" altLang="en-US" sz="1600" dirty="0">
              <a:solidFill>
                <a:srgbClr val="FF0000"/>
              </a:solidFill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402809" y="4480641"/>
            <a:ext cx="2220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possible execution times</a:t>
            </a:r>
            <a:endParaRPr lang="ko-KR" altLang="en-US" sz="1600" dirty="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cxnSp>
        <p:nvCxnSpPr>
          <p:cNvPr id="100" name="직선 화살표 연결선 99"/>
          <p:cNvCxnSpPr/>
          <p:nvPr/>
        </p:nvCxnSpPr>
        <p:spPr>
          <a:xfrm>
            <a:off x="8402037" y="5985068"/>
            <a:ext cx="16001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 flipV="1">
            <a:off x="2063552" y="5686489"/>
            <a:ext cx="0" cy="578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063552" y="6080321"/>
            <a:ext cx="317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0</a:t>
            </a:r>
            <a:endParaRPr lang="ko-KR" altLang="en-US" sz="1600" dirty="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609329" y="6051683"/>
            <a:ext cx="658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time</a:t>
            </a:r>
            <a:endParaRPr lang="ko-KR" altLang="en-US" sz="1600" dirty="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cxnSp>
        <p:nvCxnSpPr>
          <p:cNvPr id="104" name="직선 화살표 연결선 103"/>
          <p:cNvCxnSpPr/>
          <p:nvPr/>
        </p:nvCxnSpPr>
        <p:spPr>
          <a:xfrm>
            <a:off x="2063552" y="5801701"/>
            <a:ext cx="1550439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>
            <a:off x="3652865" y="5801701"/>
            <a:ext cx="4760938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V="1">
            <a:off x="3613991" y="5406570"/>
            <a:ext cx="0" cy="57849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 flipV="1">
            <a:off x="8413803" y="5397240"/>
            <a:ext cx="0" cy="57849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2150232" y="4886496"/>
            <a:ext cx="1580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2.worst case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interference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estimation</a:t>
            </a:r>
            <a:endParaRPr lang="ko-KR" altLang="en-US" sz="1600" dirty="0">
              <a:solidFill>
                <a:srgbClr val="0070C0"/>
              </a:solidFill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614626" y="5181886"/>
            <a:ext cx="1651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safe WCET 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estimation</a:t>
            </a:r>
            <a:endParaRPr lang="ko-KR" altLang="en-US" sz="1600" dirty="0">
              <a:solidFill>
                <a:srgbClr val="FF0000"/>
              </a:solidFill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cxnSp>
        <p:nvCxnSpPr>
          <p:cNvPr id="110" name="직선 화살표 연결선 109"/>
          <p:cNvCxnSpPr/>
          <p:nvPr/>
        </p:nvCxnSpPr>
        <p:spPr>
          <a:xfrm flipV="1">
            <a:off x="8413803" y="5995697"/>
            <a:ext cx="0" cy="24065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814024" y="6156593"/>
            <a:ext cx="2034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B050"/>
                </a:solidFill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3.worst-case response time estimation </a:t>
            </a:r>
            <a:endParaRPr lang="ko-KR" altLang="en-US" sz="1600" dirty="0">
              <a:solidFill>
                <a:srgbClr val="00B050"/>
              </a:solidFill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cxnSp>
        <p:nvCxnSpPr>
          <p:cNvPr id="112" name="직선 화살표 연결선 111"/>
          <p:cNvCxnSpPr/>
          <p:nvPr/>
        </p:nvCxnSpPr>
        <p:spPr>
          <a:xfrm>
            <a:off x="8413803" y="4793987"/>
            <a:ext cx="0" cy="1985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9577278" y="5556945"/>
            <a:ext cx="106800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Arial Unicode MS" panose="020B0604020202020204" pitchFamily="50" charset="-127"/>
                <a:cs typeface="Calibri" panose="020F0502020204030204" pitchFamily="34" charset="0"/>
              </a:rPr>
              <a:t>deadline</a:t>
            </a:r>
            <a:endParaRPr lang="ko-KR" altLang="en-US" sz="1600" dirty="0">
              <a:latin typeface="Calibri" panose="020F0502020204030204" pitchFamily="34" charset="0"/>
              <a:ea typeface="Arial Unicode MS" panose="020B0604020202020204" pitchFamily="50" charset="-127"/>
              <a:cs typeface="Calibri" panose="020F0502020204030204" pitchFamily="34" charset="0"/>
            </a:endParaRPr>
          </a:p>
        </p:txBody>
      </p:sp>
      <p:cxnSp>
        <p:nvCxnSpPr>
          <p:cNvPr id="114" name="직선 화살표 연결선 113"/>
          <p:cNvCxnSpPr/>
          <p:nvPr/>
        </p:nvCxnSpPr>
        <p:spPr>
          <a:xfrm flipH="1">
            <a:off x="9596606" y="5828512"/>
            <a:ext cx="114240" cy="147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 flipV="1">
            <a:off x="9584270" y="5406570"/>
            <a:ext cx="0" cy="5784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/>
          <p:nvPr/>
        </p:nvCxnSpPr>
        <p:spPr>
          <a:xfrm>
            <a:off x="3613991" y="5001015"/>
            <a:ext cx="478804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>
            <a:off x="3623890" y="5987613"/>
            <a:ext cx="4788046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2063552" y="5982411"/>
            <a:ext cx="1550439" cy="0"/>
          </a:xfrm>
          <a:prstGeom prst="straightConnector1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V="1">
            <a:off x="930035" y="2766143"/>
            <a:ext cx="10679138" cy="222890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335136" y="3827040"/>
            <a:ext cx="2580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Rate Monotonic</a:t>
            </a:r>
          </a:p>
          <a:p>
            <a:r>
              <a:rPr lang="en-US" altLang="ko-KR" b="1" dirty="0"/>
              <a:t>scheduling algorithm</a:t>
            </a:r>
            <a:endParaRPr lang="ko-KR" altLang="en-US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9027202" y="3291422"/>
            <a:ext cx="283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Response time analysis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4545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87" grpId="0" animBg="1"/>
      <p:bldP spid="92" grpId="0"/>
      <p:bldP spid="93" grpId="0"/>
      <p:bldP spid="97" grpId="0"/>
      <p:bldP spid="98" grpId="0"/>
      <p:bldP spid="99" grpId="0"/>
      <p:bldP spid="102" grpId="0"/>
      <p:bldP spid="103" grpId="0"/>
      <p:bldP spid="108" grpId="0"/>
      <p:bldP spid="109" grpId="0"/>
      <p:bldP spid="111" grpId="0"/>
      <p:bldP spid="113" grpId="0"/>
      <p:bldP spid="1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1288</Words>
  <Application>Microsoft Office PowerPoint</Application>
  <PresentationFormat>와이드스크린</PresentationFormat>
  <Paragraphs>453</Paragraphs>
  <Slides>26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Arial Unicode MS</vt:lpstr>
      <vt:lpstr>굴림</vt:lpstr>
      <vt:lpstr>맑은 고딕</vt:lpstr>
      <vt:lpstr>Arial</vt:lpstr>
      <vt:lpstr>Calibri</vt:lpstr>
      <vt:lpstr>Cambria Math</vt:lpstr>
      <vt:lpstr>Times New Roman</vt:lpstr>
      <vt:lpstr>Wingdings</vt:lpstr>
      <vt:lpstr>Office Theme</vt:lpstr>
      <vt:lpstr>Practice 1 - with CPUScheduler Simulator V1</vt:lpstr>
      <vt:lpstr>Background : What is a real-time system?</vt:lpstr>
      <vt:lpstr>Classes of real-time systems</vt:lpstr>
      <vt:lpstr>Classes of real-time systems</vt:lpstr>
      <vt:lpstr>Real-time scheduling</vt:lpstr>
      <vt:lpstr>Real-time scheduling</vt:lpstr>
      <vt:lpstr>System model</vt:lpstr>
      <vt:lpstr>Real-time scheduling</vt:lpstr>
      <vt:lpstr>Scheduling algorithm &amp; Schedulability analysis</vt:lpstr>
      <vt:lpstr>TFP vs. JFP</vt:lpstr>
      <vt:lpstr>Real-Time Scheduling</vt:lpstr>
      <vt:lpstr>RM (Rate Monotonic)</vt:lpstr>
      <vt:lpstr>RM (Rate Monotonic)</vt:lpstr>
      <vt:lpstr>RM (Rate Monotonic)</vt:lpstr>
      <vt:lpstr>EDF (Earliest Deadline First)</vt:lpstr>
      <vt:lpstr>EDF (Earliest Deadline First)</vt:lpstr>
      <vt:lpstr>EDF (Earliest Deadline First)</vt:lpstr>
      <vt:lpstr>EDF (Earliest Deadline First)</vt:lpstr>
      <vt:lpstr>EDF (Earliest Deadline First)</vt:lpstr>
      <vt:lpstr>CPUScheduler Simulator V1 - Source Code Description</vt:lpstr>
      <vt:lpstr>Source code sketch</vt:lpstr>
      <vt:lpstr>Practice 1 HW</vt:lpstr>
      <vt:lpstr>Practice 1 HW</vt:lpstr>
      <vt:lpstr>Practice 1 HW</vt:lpstr>
      <vt:lpstr>Practice 1 HW</vt:lpstr>
      <vt:lpstr>Practice 1 HW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백형부</dc:creator>
  <cp:lastModifiedBy>prof_Back</cp:lastModifiedBy>
  <cp:revision>31</cp:revision>
  <dcterms:created xsi:type="dcterms:W3CDTF">2019-03-23T09:53:27Z</dcterms:created>
  <dcterms:modified xsi:type="dcterms:W3CDTF">2022-03-28T01:19:10Z</dcterms:modified>
</cp:coreProperties>
</file>